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24"/>
  </p:notesMasterIdLst>
  <p:handoutMasterIdLst>
    <p:handoutMasterId r:id="rId25"/>
  </p:handoutMasterIdLst>
  <p:sldIdLst>
    <p:sldId id="709" r:id="rId2"/>
    <p:sldId id="711" r:id="rId3"/>
    <p:sldId id="686" r:id="rId4"/>
    <p:sldId id="687" r:id="rId5"/>
    <p:sldId id="688" r:id="rId6"/>
    <p:sldId id="689" r:id="rId7"/>
    <p:sldId id="697" r:id="rId8"/>
    <p:sldId id="712" r:id="rId9"/>
    <p:sldId id="713" r:id="rId10"/>
    <p:sldId id="714" r:id="rId11"/>
    <p:sldId id="715" r:id="rId12"/>
    <p:sldId id="716" r:id="rId13"/>
    <p:sldId id="717" r:id="rId14"/>
    <p:sldId id="718" r:id="rId15"/>
    <p:sldId id="719" r:id="rId16"/>
    <p:sldId id="720" r:id="rId17"/>
    <p:sldId id="708" r:id="rId18"/>
    <p:sldId id="690" r:id="rId19"/>
    <p:sldId id="691" r:id="rId20"/>
    <p:sldId id="692" r:id="rId21"/>
    <p:sldId id="721" r:id="rId22"/>
    <p:sldId id="722" r:id="rId23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5pPr>
    <a:lvl6pPr marL="22860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6pPr>
    <a:lvl7pPr marL="27432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7pPr>
    <a:lvl8pPr marL="32004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8pPr>
    <a:lvl9pPr marL="36576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BFBFB"/>
    <a:srgbClr val="99CCFF"/>
    <a:srgbClr val="6699FF"/>
    <a:srgbClr val="3399FF"/>
    <a:srgbClr val="0099FF"/>
    <a:srgbClr val="C0C0C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39" autoAdjust="0"/>
    <p:restoredTop sz="81764" autoAdjust="0"/>
  </p:normalViewPr>
  <p:slideViewPr>
    <p:cSldViewPr>
      <p:cViewPr varScale="1">
        <p:scale>
          <a:sx n="92" d="100"/>
          <a:sy n="92" d="100"/>
        </p:scale>
        <p:origin x="-786" y="-102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20"/>
    </p:cViewPr>
  </p:sorterViewPr>
  <p:notesViewPr>
    <p:cSldViewPr>
      <p:cViewPr varScale="1">
        <p:scale>
          <a:sx n="58" d="100"/>
          <a:sy n="58" d="100"/>
        </p:scale>
        <p:origin x="-19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D572BD5D-8EFA-47D4-B02A-169BE0D2A8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24B7ED62-350D-46E0-9009-0206F008F8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kumimoji="0" lang="zh-CN" altLang="en-US" smtClean="0">
                <a:ea typeface="宋体" charset="-122"/>
              </a:rPr>
              <a:t>超文本标记语言，是一种专门用于创建</a:t>
            </a:r>
            <a:r>
              <a:rPr kumimoji="0" lang="en-US" altLang="zh-CN" smtClean="0">
                <a:ea typeface="宋体" charset="-122"/>
              </a:rPr>
              <a:t>Web</a:t>
            </a:r>
            <a:r>
              <a:rPr kumimoji="0" lang="zh-CN" altLang="en-US" smtClean="0">
                <a:ea typeface="宋体" charset="-122"/>
              </a:rPr>
              <a:t>超文本文档的编程语言，它能告诉</a:t>
            </a:r>
            <a:r>
              <a:rPr kumimoji="0" lang="en-US" altLang="zh-CN" smtClean="0">
                <a:ea typeface="宋体" charset="-122"/>
              </a:rPr>
              <a:t>Web</a:t>
            </a:r>
            <a:r>
              <a:rPr kumimoji="0" lang="zh-CN" altLang="en-US" smtClean="0">
                <a:ea typeface="宋体" charset="-122"/>
              </a:rPr>
              <a:t>浏览程序如何显示</a:t>
            </a:r>
            <a:r>
              <a:rPr kumimoji="0" lang="en-US" altLang="zh-CN" smtClean="0">
                <a:ea typeface="宋体" charset="-122"/>
              </a:rPr>
              <a:t>Web</a:t>
            </a:r>
            <a:r>
              <a:rPr kumimoji="0" lang="zh-CN" altLang="en-US" smtClean="0">
                <a:ea typeface="宋体" charset="-122"/>
              </a:rPr>
              <a:t>文档（即网页）的信息，如何链接各种信息。</a:t>
            </a:r>
          </a:p>
          <a:p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HTML 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定义了许多用于排版的命令（即标记）。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HTML 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把各种标记嵌入到万维网的页面中。这样就构成了所谓的 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HTML 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文档。</a:t>
            </a:r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8A03DE9-8E36-4968-A8F9-151B36093094}" type="slidenum">
              <a:rPr kumimoji="1" lang="zh-CN" altLang="en-US" sz="1200" b="0" u="none">
                <a:solidFill>
                  <a:schemeClr val="tx1"/>
                </a:solidFill>
                <a:ea typeface="宋体" pitchFamily="2" charset="-122"/>
                <a:cs typeface="+mn-cs"/>
              </a:rPr>
              <a:pPr algn="r">
                <a:defRPr/>
              </a:pPr>
              <a:t>14</a:t>
            </a:fld>
            <a:endParaRPr kumimoji="1" lang="en-US" altLang="zh-CN" sz="1200" b="0" u="none">
              <a:solidFill>
                <a:schemeClr val="tx1"/>
              </a:solidFill>
              <a:ea typeface="宋体" pitchFamily="2" charset="-122"/>
              <a:cs typeface="+mn-cs"/>
            </a:endParaRPr>
          </a:p>
        </p:txBody>
      </p:sp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41CE53-2FFC-4CA0-B30F-E097C6B6E2E1}" type="slidenum">
              <a:rPr lang="zh-CN" altLang="en-US" sz="1200" b="0">
                <a:solidFill>
                  <a:schemeClr val="tx1"/>
                </a:solidFill>
                <a:ea typeface="宋体" charset="-122"/>
              </a:rPr>
              <a:pPr algn="r"/>
              <a:t>14</a:t>
            </a:fld>
            <a:endParaRPr lang="en-US" altLang="zh-CN" sz="1200" b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942FA95-71D6-4550-893D-A5E288EB2BC6}" type="slidenum">
              <a:rPr kumimoji="1" lang="zh-CN" altLang="en-US" sz="1200" b="0" u="none">
                <a:solidFill>
                  <a:schemeClr val="tx1"/>
                </a:solidFill>
                <a:ea typeface="宋体" pitchFamily="2" charset="-122"/>
                <a:cs typeface="+mn-cs"/>
              </a:rPr>
              <a:pPr algn="r">
                <a:defRPr/>
              </a:pPr>
              <a:t>15</a:t>
            </a:fld>
            <a:endParaRPr kumimoji="1" lang="en-US" altLang="zh-CN" sz="1200" b="0" u="none">
              <a:solidFill>
                <a:schemeClr val="tx1"/>
              </a:solidFill>
              <a:ea typeface="宋体" pitchFamily="2" charset="-122"/>
              <a:cs typeface="+mn-cs"/>
            </a:endParaRPr>
          </a:p>
        </p:txBody>
      </p:sp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174DDE-2EED-4DCB-BBEE-481974609180}" type="slidenum">
              <a:rPr lang="zh-CN" altLang="en-US" sz="1200" b="0">
                <a:solidFill>
                  <a:schemeClr val="tx1"/>
                </a:solidFill>
                <a:ea typeface="宋体" charset="-122"/>
              </a:rPr>
              <a:pPr algn="r"/>
              <a:t>15</a:t>
            </a:fld>
            <a:endParaRPr lang="en-US" altLang="zh-CN" sz="1200" b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E9881C5-E39A-48DB-88C5-F4A8BA6C6B6F}" type="slidenum">
              <a:rPr kumimoji="1" lang="zh-CN" altLang="en-US" sz="1200" b="0" u="none">
                <a:solidFill>
                  <a:schemeClr val="tx1"/>
                </a:solidFill>
                <a:ea typeface="宋体" pitchFamily="2" charset="-122"/>
                <a:cs typeface="+mn-cs"/>
              </a:rPr>
              <a:pPr algn="r">
                <a:defRPr/>
              </a:pPr>
              <a:t>16</a:t>
            </a:fld>
            <a:endParaRPr kumimoji="1" lang="en-US" altLang="zh-CN" sz="1200" b="0" u="none">
              <a:solidFill>
                <a:schemeClr val="tx1"/>
              </a:solidFill>
              <a:ea typeface="宋体" pitchFamily="2" charset="-122"/>
              <a:cs typeface="+mn-cs"/>
            </a:endParaRPr>
          </a:p>
        </p:txBody>
      </p:sp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BB73E3-DDDC-46E4-A8DB-BF8BADB2CA91}" type="slidenum">
              <a:rPr lang="zh-CN" altLang="en-US" sz="1200" b="0">
                <a:solidFill>
                  <a:schemeClr val="tx1"/>
                </a:solidFill>
                <a:ea typeface="宋体" charset="-122"/>
              </a:rPr>
              <a:pPr algn="r"/>
              <a:t>16</a:t>
            </a:fld>
            <a:endParaRPr lang="en-US" altLang="zh-CN" sz="1200" b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最后我们来看一下显示结果。</a:t>
            </a:r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8A760-23A4-4533-AD2D-1DA9F310AF36}" type="slidenum">
              <a:rPr lang="zh-CN" altLang="en-US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690844-902D-496E-9835-A0F0D7108460}" type="slidenum">
              <a:rPr lang="zh-CN" altLang="en-US" sz="1200" b="0">
                <a:solidFill>
                  <a:schemeClr val="tx1"/>
                </a:solidFill>
                <a:ea typeface="宋体" charset="-122"/>
              </a:rPr>
              <a:pPr algn="r"/>
              <a:t>17</a:t>
            </a:fld>
            <a:endParaRPr lang="en-US" altLang="zh-CN" sz="1200" b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动态文档和静态文档之间的主要</a:t>
            </a:r>
            <a:r>
              <a:rPr lang="zh-CN" altLang="en-US" sz="1000" smtClean="0">
                <a:solidFill>
                  <a:srgbClr val="C00000"/>
                </a:solidFill>
                <a:ea typeface="宋体" charset="-122"/>
                <a:cs typeface="Times New Roman" pitchFamily="18" charset="0"/>
              </a:rPr>
              <a:t>差别体现在服务器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一端。这主要是文档内容的生成方法不同。而从浏览器的角度看，这两种文档并没有区别。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活动文档：产生动画图形、用户交互都能够。只要用户运行活动文档程序，活动文档的内容就可以连续的改变。</a:t>
            </a:r>
            <a:r>
              <a:rPr lang="zh-CN" altLang="en-US" smtClean="0">
                <a:ea typeface="宋体" charset="-122"/>
              </a:rPr>
              <a:t> </a:t>
            </a:r>
          </a:p>
          <a:p>
            <a:endParaRPr lang="zh-CN" altLang="zh-CN" sz="1000" smtClean="0">
              <a:solidFill>
                <a:srgbClr val="1A3868"/>
              </a:solidFill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一般需要访问数据库等。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浏览器是个显示网页服务器或档案系统内的</a:t>
            </a:r>
            <a:r>
              <a:rPr lang="en-US" altLang="zh-CN" smtClean="0">
                <a:ea typeface="宋体" charset="-122"/>
              </a:rPr>
              <a:t>HTML</a:t>
            </a:r>
            <a:r>
              <a:rPr lang="zh-CN" altLang="en-US" smtClean="0">
                <a:ea typeface="宋体" charset="-122"/>
              </a:rPr>
              <a:t>文件，并让用户与此些文件互动的一种软件。</a:t>
            </a:r>
          </a:p>
          <a:p>
            <a:r>
              <a:rPr lang="en-US" altLang="zh-CN" smtClean="0">
                <a:ea typeface="宋体" charset="-122"/>
              </a:rPr>
              <a:t>Web</a:t>
            </a:r>
            <a:r>
              <a:rPr lang="zh-CN" altLang="en-US" smtClean="0">
                <a:ea typeface="宋体" charset="-122"/>
              </a:rPr>
              <a:t>服务器的基本功能是：等待浏览器打开一个连接，并请求一个指定的网页，服务器接到浏览器的服务请求，将它所需的文档副本传送给浏览器，然后关闭连接，等待下一个连接请求。二者之间的连接只维持一小段时间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html</a:t>
            </a:r>
            <a:r>
              <a:rPr lang="zh-CN" altLang="en-US" smtClean="0">
                <a:ea typeface="宋体" charset="-122"/>
              </a:rPr>
              <a:t>、</a:t>
            </a:r>
            <a:r>
              <a:rPr lang="en-US" altLang="zh-CN" smtClean="0">
                <a:ea typeface="宋体" charset="-122"/>
              </a:rPr>
              <a:t>ftp</a:t>
            </a:r>
            <a:r>
              <a:rPr lang="zh-CN" altLang="en-US" smtClean="0">
                <a:ea typeface="宋体" charset="-122"/>
              </a:rPr>
              <a:t>、邮件等。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spcAft>
                <a:spcPct val="10000"/>
              </a:spcAft>
            </a:pPr>
            <a:r>
              <a:rPr lang="zh-CN" altLang="en-US" sz="1400" smtClean="0">
                <a:ea typeface="宋体" charset="-122"/>
              </a:rPr>
              <a:t>仅当 </a:t>
            </a:r>
            <a:r>
              <a:rPr lang="en-US" altLang="zh-CN" sz="1400" smtClean="0">
                <a:ea typeface="宋体" charset="-122"/>
              </a:rPr>
              <a:t>HTML </a:t>
            </a:r>
            <a:r>
              <a:rPr lang="zh-CN" altLang="en-US" sz="1400" smtClean="0">
                <a:ea typeface="宋体" charset="-122"/>
              </a:rPr>
              <a:t>文档是以</a:t>
            </a:r>
            <a:r>
              <a:rPr lang="en-US" altLang="zh-CN" sz="1400" smtClean="0">
                <a:ea typeface="宋体" charset="-122"/>
              </a:rPr>
              <a:t>.html </a:t>
            </a:r>
            <a:r>
              <a:rPr lang="zh-CN" altLang="en-US" sz="1400" smtClean="0">
                <a:ea typeface="宋体" charset="-122"/>
              </a:rPr>
              <a:t>或 </a:t>
            </a:r>
            <a:r>
              <a:rPr lang="en-US" altLang="zh-CN" sz="1400" smtClean="0">
                <a:ea typeface="宋体" charset="-122"/>
              </a:rPr>
              <a:t>.htm </a:t>
            </a:r>
            <a:r>
              <a:rPr lang="zh-CN" altLang="en-US" sz="1400" smtClean="0">
                <a:ea typeface="宋体" charset="-122"/>
              </a:rPr>
              <a:t>为后缀时，浏览器才对此文档的各种标签进行解释。</a:t>
            </a:r>
          </a:p>
          <a:p>
            <a:pPr algn="just">
              <a:spcAft>
                <a:spcPct val="10000"/>
              </a:spcAft>
            </a:pPr>
            <a:r>
              <a:rPr lang="zh-CN" altLang="en-US" sz="1400" smtClean="0">
                <a:ea typeface="宋体" charset="-122"/>
              </a:rPr>
              <a:t>如 </a:t>
            </a:r>
            <a:r>
              <a:rPr lang="en-US" altLang="zh-CN" sz="1400" smtClean="0">
                <a:ea typeface="宋体" charset="-122"/>
              </a:rPr>
              <a:t>HTML </a:t>
            </a:r>
            <a:r>
              <a:rPr lang="zh-CN" altLang="en-US" sz="1400" smtClean="0">
                <a:ea typeface="宋体" charset="-122"/>
              </a:rPr>
              <a:t>文档改换以 </a:t>
            </a:r>
            <a:r>
              <a:rPr lang="en-US" altLang="zh-CN" sz="1400" smtClean="0">
                <a:ea typeface="宋体" charset="-122"/>
              </a:rPr>
              <a:t>.txt </a:t>
            </a:r>
            <a:r>
              <a:rPr lang="zh-CN" altLang="en-US" sz="1400" smtClean="0">
                <a:ea typeface="宋体" charset="-122"/>
              </a:rPr>
              <a:t>为其后缀，则 </a:t>
            </a:r>
            <a:r>
              <a:rPr lang="en-US" altLang="zh-CN" sz="1400" smtClean="0">
                <a:ea typeface="宋体" charset="-122"/>
              </a:rPr>
              <a:t>HTML </a:t>
            </a:r>
            <a:r>
              <a:rPr lang="zh-CN" altLang="en-US" sz="1400" smtClean="0">
                <a:ea typeface="宋体" charset="-122"/>
              </a:rPr>
              <a:t>解释程序就不对标签进行解释，而浏览器只能看见原来的文本文件。</a:t>
            </a:r>
          </a:p>
          <a:p>
            <a:pPr algn="just">
              <a:spcAft>
                <a:spcPct val="10000"/>
              </a:spcAft>
            </a:pPr>
            <a:r>
              <a:rPr lang="zh-CN" altLang="en-US" sz="1400" smtClean="0">
                <a:ea typeface="宋体" charset="-122"/>
              </a:rPr>
              <a:t>当浏览器从服务器读取 </a:t>
            </a:r>
            <a:r>
              <a:rPr lang="en-US" altLang="zh-CN" sz="1400" smtClean="0">
                <a:ea typeface="宋体" charset="-122"/>
              </a:rPr>
              <a:t>HTML </a:t>
            </a:r>
            <a:r>
              <a:rPr lang="zh-CN" altLang="en-US" sz="1400" smtClean="0">
                <a:ea typeface="宋体" charset="-122"/>
              </a:rPr>
              <a:t>文档后，就按照 </a:t>
            </a:r>
            <a:r>
              <a:rPr lang="en-US" altLang="zh-CN" sz="1400" smtClean="0">
                <a:ea typeface="宋体" charset="-122"/>
              </a:rPr>
              <a:t>HTML </a:t>
            </a:r>
            <a:r>
              <a:rPr lang="zh-CN" altLang="en-US" sz="1400" smtClean="0">
                <a:ea typeface="宋体" charset="-122"/>
              </a:rPr>
              <a:t>文档中的各种标签，根据浏览器所使用的显示器的尺寸和分辨率大小，重新进行排版并恢复出所读取的页面。</a:t>
            </a:r>
            <a:endParaRPr lang="zh-CN" altLang="en-US" smtClean="0">
              <a:ea typeface="宋体" charset="-122"/>
            </a:endParaRP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0ED0E-A948-4ED3-9F2D-3B13820545A9}" type="slidenum">
              <a:rPr lang="zh-CN" altLang="en-US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DF9101-6A74-477D-9A9B-59EE2D9A6A22}" type="slidenum">
              <a:rPr lang="zh-CN" altLang="en-US" sz="1200" b="0">
                <a:solidFill>
                  <a:schemeClr val="tx1"/>
                </a:solidFill>
                <a:ea typeface="宋体" charset="-122"/>
              </a:rPr>
              <a:pPr algn="r"/>
              <a:t>7</a:t>
            </a:fld>
            <a:endParaRPr lang="en-US" altLang="zh-CN" sz="1200" b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我自己写了一个小</a:t>
            </a:r>
            <a:r>
              <a:rPr lang="en-US" altLang="zh-CN" smtClean="0">
                <a:ea typeface="宋体" charset="-122"/>
              </a:rPr>
              <a:t>html</a:t>
            </a:r>
            <a:r>
              <a:rPr lang="zh-CN" altLang="en-US" smtClean="0">
                <a:ea typeface="宋体" charset="-122"/>
              </a:rPr>
              <a:t>文件。</a:t>
            </a:r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755B9F7-621D-430D-BB9F-97F391522D36}" type="slidenum">
              <a:rPr kumimoji="1" lang="zh-CN" altLang="en-US" sz="1200" b="0" u="none">
                <a:solidFill>
                  <a:schemeClr val="tx1"/>
                </a:solidFill>
                <a:ea typeface="宋体" pitchFamily="2" charset="-122"/>
                <a:cs typeface="+mn-cs"/>
              </a:rPr>
              <a:pPr algn="r">
                <a:defRPr/>
              </a:pPr>
              <a:t>8</a:t>
            </a:fld>
            <a:endParaRPr kumimoji="1" lang="en-US" altLang="zh-CN" sz="1200" b="0" u="none">
              <a:solidFill>
                <a:schemeClr val="tx1"/>
              </a:solidFill>
              <a:ea typeface="宋体" pitchFamily="2" charset="-122"/>
              <a:cs typeface="+mn-cs"/>
            </a:endParaRPr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8424DE-280E-4C15-B94F-80216699514D}" type="slidenum">
              <a:rPr lang="zh-CN" altLang="en-US" sz="1200" b="0">
                <a:solidFill>
                  <a:schemeClr val="tx1"/>
                </a:solidFill>
                <a:ea typeface="宋体" charset="-122"/>
              </a:rPr>
              <a:pPr algn="r"/>
              <a:t>8</a:t>
            </a:fld>
            <a:endParaRPr lang="en-US" altLang="zh-CN" sz="1200" b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B2C0533-712A-46CB-AE6C-969B2EE2D18A}" type="slidenum">
              <a:rPr kumimoji="1" lang="zh-CN" altLang="en-US" sz="1200" b="0" u="none">
                <a:solidFill>
                  <a:schemeClr val="tx1"/>
                </a:solidFill>
                <a:ea typeface="宋体" pitchFamily="2" charset="-122"/>
                <a:cs typeface="+mn-cs"/>
              </a:rPr>
              <a:pPr algn="r">
                <a:defRPr/>
              </a:pPr>
              <a:t>9</a:t>
            </a:fld>
            <a:endParaRPr kumimoji="1" lang="en-US" altLang="zh-CN" sz="1200" b="0" u="none">
              <a:solidFill>
                <a:schemeClr val="tx1"/>
              </a:solidFill>
              <a:ea typeface="宋体" pitchFamily="2" charset="-122"/>
              <a:cs typeface="+mn-cs"/>
            </a:endParaRPr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E18E1E-4F31-4B44-BAFA-87E991A23505}" type="slidenum">
              <a:rPr lang="zh-CN" altLang="en-US" sz="1200" b="0">
                <a:solidFill>
                  <a:schemeClr val="tx1"/>
                </a:solidFill>
                <a:ea typeface="宋体" charset="-122"/>
              </a:rPr>
              <a:pPr algn="r"/>
              <a:t>9</a:t>
            </a:fld>
            <a:endParaRPr lang="en-US" altLang="zh-CN" sz="1200" b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AB4F666-0C0B-4379-B99A-5A415BBB5F60}" type="slidenum">
              <a:rPr kumimoji="1" lang="zh-CN" altLang="en-US" sz="1200" b="0" u="none">
                <a:solidFill>
                  <a:schemeClr val="tx1"/>
                </a:solidFill>
                <a:ea typeface="宋体" pitchFamily="2" charset="-122"/>
                <a:cs typeface="+mn-cs"/>
              </a:rPr>
              <a:pPr algn="r">
                <a:defRPr/>
              </a:pPr>
              <a:t>10</a:t>
            </a:fld>
            <a:endParaRPr kumimoji="1" lang="en-US" altLang="zh-CN" sz="1200" b="0" u="none">
              <a:solidFill>
                <a:schemeClr val="tx1"/>
              </a:solidFill>
              <a:ea typeface="宋体" pitchFamily="2" charset="-122"/>
              <a:cs typeface="+mn-cs"/>
            </a:endParaRPr>
          </a:p>
        </p:txBody>
      </p:sp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DE1FB3-DC6F-4790-B325-D9AE4F2C57C8}" type="slidenum">
              <a:rPr lang="zh-CN" altLang="en-US" sz="1200" b="0">
                <a:solidFill>
                  <a:schemeClr val="tx1"/>
                </a:solidFill>
                <a:ea typeface="宋体" charset="-122"/>
              </a:rPr>
              <a:pPr algn="r"/>
              <a:t>10</a:t>
            </a:fld>
            <a:endParaRPr lang="en-US" altLang="zh-CN" sz="1200" b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4B16BAD-CA46-4238-A72B-76E5D98CE65D}" type="slidenum">
              <a:rPr kumimoji="1" lang="zh-CN" altLang="en-US" sz="1200" b="0" u="none">
                <a:solidFill>
                  <a:schemeClr val="tx1"/>
                </a:solidFill>
                <a:ea typeface="宋体" pitchFamily="2" charset="-122"/>
                <a:cs typeface="+mn-cs"/>
              </a:rPr>
              <a:pPr algn="r">
                <a:defRPr/>
              </a:pPr>
              <a:t>11</a:t>
            </a:fld>
            <a:endParaRPr kumimoji="1" lang="en-US" altLang="zh-CN" sz="1200" b="0" u="none">
              <a:solidFill>
                <a:schemeClr val="tx1"/>
              </a:solidFill>
              <a:ea typeface="宋体" pitchFamily="2" charset="-122"/>
              <a:cs typeface="+mn-cs"/>
            </a:endParaRPr>
          </a:p>
        </p:txBody>
      </p:sp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42BEAC-4DBA-4B53-AFF8-C2B1ED6C5065}" type="slidenum">
              <a:rPr lang="zh-CN" altLang="en-US" sz="1200" b="0">
                <a:solidFill>
                  <a:schemeClr val="tx1"/>
                </a:solidFill>
                <a:ea typeface="宋体" charset="-122"/>
              </a:rPr>
              <a:pPr algn="r"/>
              <a:t>11</a:t>
            </a:fld>
            <a:endParaRPr lang="en-US" altLang="zh-CN" sz="1200" b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011ED2C-6B8B-4EE4-967F-6F8A5A17D8E3}" type="slidenum">
              <a:rPr kumimoji="1" lang="zh-CN" altLang="en-US" sz="1200" b="0" u="none">
                <a:solidFill>
                  <a:schemeClr val="tx1"/>
                </a:solidFill>
                <a:ea typeface="宋体" pitchFamily="2" charset="-122"/>
                <a:cs typeface="+mn-cs"/>
              </a:rPr>
              <a:pPr algn="r">
                <a:defRPr/>
              </a:pPr>
              <a:t>12</a:t>
            </a:fld>
            <a:endParaRPr kumimoji="1" lang="en-US" altLang="zh-CN" sz="1200" b="0" u="none">
              <a:solidFill>
                <a:schemeClr val="tx1"/>
              </a:solidFill>
              <a:ea typeface="宋体" pitchFamily="2" charset="-122"/>
              <a:cs typeface="+mn-cs"/>
            </a:endParaRPr>
          </a:p>
        </p:txBody>
      </p:sp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412-0A22-46F8-9436-5B4873B2D3A5}" type="slidenum">
              <a:rPr lang="zh-CN" altLang="en-US" sz="1200" b="0">
                <a:solidFill>
                  <a:schemeClr val="tx1"/>
                </a:solidFill>
                <a:ea typeface="宋体" charset="-122"/>
              </a:rPr>
              <a:pPr algn="r"/>
              <a:t>12</a:t>
            </a:fld>
            <a:endParaRPr lang="en-US" altLang="zh-CN" sz="1200" b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18BA852-55C0-48E2-AEA9-9AE9BFAFAFE9}" type="slidenum">
              <a:rPr kumimoji="1" lang="zh-CN" altLang="en-US" sz="1200" b="0" u="none">
                <a:solidFill>
                  <a:schemeClr val="tx1"/>
                </a:solidFill>
                <a:ea typeface="宋体" pitchFamily="2" charset="-122"/>
                <a:cs typeface="+mn-cs"/>
              </a:rPr>
              <a:pPr algn="r">
                <a:defRPr/>
              </a:pPr>
              <a:t>13</a:t>
            </a:fld>
            <a:endParaRPr kumimoji="1" lang="en-US" altLang="zh-CN" sz="1200" b="0" u="none">
              <a:solidFill>
                <a:schemeClr val="tx1"/>
              </a:solidFill>
              <a:ea typeface="宋体" pitchFamily="2" charset="-122"/>
              <a:cs typeface="+mn-cs"/>
            </a:endParaRPr>
          </a:p>
        </p:txBody>
      </p:sp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7216D7-9EBD-4F04-85E7-9A1DDAD13C99}" type="slidenum">
              <a:rPr lang="zh-CN" altLang="en-US" sz="1200" b="0">
                <a:solidFill>
                  <a:schemeClr val="tx1"/>
                </a:solidFill>
                <a:ea typeface="宋体" charset="-122"/>
              </a:rPr>
              <a:pPr algn="r"/>
              <a:t>13</a:t>
            </a:fld>
            <a:endParaRPr lang="en-US" altLang="zh-CN" sz="1200" b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1598613"/>
            <a:ext cx="6243654" cy="1045369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5834" y="2916238"/>
            <a:ext cx="4914912" cy="1013628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882A5D02-D7EC-473B-B299-AFF89E0D0E6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6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6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B6B40759-D8C9-4469-B8D3-97612ED7A9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2895600" y="47164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CBCB6262-5170-4DEB-85F7-448EAB70BD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86528"/>
            <a:ext cx="6429420" cy="857250"/>
          </a:xfrm>
        </p:spPr>
        <p:txBody>
          <a:bodyPr/>
          <a:lstStyle>
            <a:lvl1pPr algn="l">
              <a:defRPr sz="3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286660"/>
            <a:ext cx="6429420" cy="3087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D57DBC76-AE39-4E38-9542-1535B487A6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1631951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AB938F14-D35A-4F76-A213-601E7DDA4DE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037DE413-1903-441B-8AC7-A1B0B21C3A6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872E2355-8F5B-41F2-AF00-42002F1101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53060D62-B3C3-4026-8EDB-6CD8CF918E4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9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4380A290-FDFF-4BC5-9EF9-58680BAF62A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8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onstantia" pitchFamily="18" charset="0"/>
          <a:ea typeface="微软雅黑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onstantia" pitchFamily="18" charset="0"/>
          <a:ea typeface="微软雅黑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onstantia" pitchFamily="18" charset="0"/>
          <a:ea typeface="微软雅黑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ctrTitle" idx="4294967295"/>
          </p:nvPr>
        </p:nvSpPr>
        <p:spPr>
          <a:xfrm>
            <a:off x="2571750" y="2027238"/>
            <a:ext cx="5448300" cy="1046162"/>
          </a:xfrm>
        </p:spPr>
        <p:txBody>
          <a:bodyPr/>
          <a:lstStyle/>
          <a:p>
            <a:pPr eaLnBrk="1" hangingPunct="1"/>
            <a:r>
              <a:rPr lang="zh-CN" altLang="en-US" sz="4000" smtClean="0">
                <a:solidFill>
                  <a:srgbClr val="003366"/>
                </a:solidFill>
                <a:latin typeface="华文新魏" pitchFamily="2" charset="-122"/>
              </a:rPr>
              <a:t>计算机网络技术</a:t>
            </a:r>
            <a:endParaRPr lang="zh-CN" altLang="en-US" sz="4000" smtClean="0">
              <a:solidFill>
                <a:srgbClr val="003366"/>
              </a:solidFill>
            </a:endParaRPr>
          </a:p>
        </p:txBody>
      </p:sp>
      <p:sp>
        <p:nvSpPr>
          <p:cNvPr id="16386" name="副标题 2"/>
          <p:cNvSpPr>
            <a:spLocks noGrp="1"/>
          </p:cNvSpPr>
          <p:nvPr>
            <p:ph type="subTitle" idx="4294967295"/>
          </p:nvPr>
        </p:nvSpPr>
        <p:spPr>
          <a:xfrm>
            <a:off x="2428875" y="3630613"/>
            <a:ext cx="4914900" cy="10144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zh-CN" altLang="en-US" sz="2800" b="1" smtClean="0">
                <a:solidFill>
                  <a:srgbClr val="003366"/>
                </a:solidFill>
                <a:latin typeface="微软雅黑" pitchFamily="34" charset="-122"/>
              </a:rPr>
              <a:t>王宇新</a:t>
            </a:r>
          </a:p>
          <a:p>
            <a:pPr marL="0" indent="0" algn="ctr" eaLnBrk="1" hangingPunct="1">
              <a:buFontTx/>
              <a:buNone/>
            </a:pPr>
            <a:r>
              <a:rPr lang="zh-CN" altLang="en-US" sz="2800" b="1" smtClean="0">
                <a:solidFill>
                  <a:srgbClr val="003366"/>
                </a:solidFill>
                <a:latin typeface="微软雅黑" pitchFamily="34" charset="-122"/>
              </a:rPr>
              <a:t>大连理工大学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38188"/>
            <a:ext cx="3889375" cy="466725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HTML </a:t>
            </a:r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文档中标签的用法</a:t>
            </a:r>
            <a:r>
              <a:rPr lang="zh-CN" altLang="en-US" sz="2400" smtClean="0"/>
              <a:t> </a:t>
            </a:r>
          </a:p>
        </p:txBody>
      </p:sp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374650" y="1171575"/>
            <a:ext cx="84455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0" u="none" dirty="0">
                <a:solidFill>
                  <a:srgbClr val="333399"/>
                </a:solidFill>
                <a:ea typeface="黑体" pitchFamily="2" charset="-122"/>
              </a:rPr>
              <a:t>&lt;HTML&gt;                                          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 dirty="0">
                <a:solidFill>
                  <a:srgbClr val="333399"/>
                </a:solidFill>
                <a:ea typeface="黑体" pitchFamily="2" charset="-122"/>
              </a:rPr>
              <a:t>&lt;HEAD&gt;                                         </a:t>
            </a:r>
            <a:br>
              <a:rPr lang="en-US" altLang="zh-CN" sz="2000" b="0" u="none" dirty="0">
                <a:solidFill>
                  <a:srgbClr val="333399"/>
                </a:solidFill>
                <a:ea typeface="黑体" pitchFamily="2" charset="-122"/>
              </a:rPr>
            </a:br>
            <a:r>
              <a:rPr lang="en-US" altLang="zh-CN" sz="2000" b="0" u="none" dirty="0">
                <a:solidFill>
                  <a:srgbClr val="333399"/>
                </a:solidFill>
                <a:ea typeface="黑体" pitchFamily="2" charset="-122"/>
              </a:rPr>
              <a:t>      &lt;TITLE&gt;</a:t>
            </a:r>
            <a:r>
              <a:rPr lang="zh-CN" altLang="en-US" sz="2000" b="0" u="none" dirty="0">
                <a:solidFill>
                  <a:srgbClr val="333399"/>
                </a:solidFill>
                <a:ea typeface="黑体" pitchFamily="2" charset="-122"/>
              </a:rPr>
              <a:t>一个 </a:t>
            </a:r>
            <a:r>
              <a:rPr lang="en-US" altLang="zh-CN" sz="2000" b="0" u="none" dirty="0">
                <a:solidFill>
                  <a:srgbClr val="333399"/>
                </a:solidFill>
                <a:ea typeface="黑体" pitchFamily="2" charset="-122"/>
              </a:rPr>
              <a:t>HTML </a:t>
            </a:r>
            <a:r>
              <a:rPr lang="zh-CN" altLang="en-US" sz="2000" b="0" u="none" dirty="0">
                <a:solidFill>
                  <a:srgbClr val="333399"/>
                </a:solidFill>
                <a:ea typeface="黑体" pitchFamily="2" charset="-122"/>
              </a:rPr>
              <a:t>的例子</a:t>
            </a:r>
            <a:r>
              <a:rPr lang="en-US" altLang="zh-CN" sz="2000" b="0" u="none" dirty="0">
                <a:solidFill>
                  <a:srgbClr val="333399"/>
                </a:solidFill>
                <a:ea typeface="黑体" pitchFamily="2" charset="-122"/>
              </a:rPr>
              <a:t>&lt;/TITLE&gt;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 dirty="0">
                <a:solidFill>
                  <a:srgbClr val="333399"/>
                </a:solidFill>
                <a:ea typeface="黑体" pitchFamily="2" charset="-122"/>
              </a:rPr>
              <a:t>&lt;/HEAD&gt;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 dirty="0">
                <a:solidFill>
                  <a:srgbClr val="333399"/>
                </a:solidFill>
                <a:ea typeface="黑体" pitchFamily="2" charset="-122"/>
              </a:rPr>
              <a:t>&lt;BODY&gt;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 dirty="0">
                <a:solidFill>
                  <a:srgbClr val="333399"/>
                </a:solidFill>
                <a:ea typeface="黑体" pitchFamily="2" charset="-122"/>
              </a:rPr>
              <a:t>      &lt;H1&gt;HTML </a:t>
            </a:r>
            <a:r>
              <a:rPr lang="zh-CN" altLang="en-US" sz="2000" b="0" u="none" dirty="0">
                <a:solidFill>
                  <a:srgbClr val="333399"/>
                </a:solidFill>
                <a:ea typeface="黑体" pitchFamily="2" charset="-122"/>
              </a:rPr>
              <a:t>很容易掌握</a:t>
            </a:r>
            <a:r>
              <a:rPr lang="en-US" altLang="zh-CN" sz="2000" b="0" u="none" dirty="0">
                <a:solidFill>
                  <a:srgbClr val="333399"/>
                </a:solidFill>
                <a:ea typeface="黑体" pitchFamily="2" charset="-122"/>
              </a:rPr>
              <a:t>&lt;/H1&gt;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 dirty="0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 dirty="0">
                <a:solidFill>
                  <a:srgbClr val="333399"/>
                </a:solidFill>
                <a:ea typeface="黑体" pitchFamily="2" charset="-122"/>
              </a:rPr>
              <a:t>这是第一个段落。虽然很</a:t>
            </a:r>
          </a:p>
          <a:p>
            <a:pPr>
              <a:lnSpc>
                <a:spcPct val="110000"/>
              </a:lnSpc>
            </a:pPr>
            <a:r>
              <a:rPr lang="zh-CN" altLang="en-US" sz="2000" b="0" u="none" dirty="0">
                <a:solidFill>
                  <a:srgbClr val="333399"/>
                </a:solidFill>
                <a:ea typeface="黑体" pitchFamily="2" charset="-122"/>
              </a:rPr>
              <a:t>       短，但它仍是一个段落。</a:t>
            </a:r>
            <a:r>
              <a:rPr lang="en-US" altLang="zh-CN" sz="2000" b="0" u="none" dirty="0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 dirty="0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 dirty="0">
                <a:solidFill>
                  <a:srgbClr val="333399"/>
                </a:solidFill>
                <a:ea typeface="黑体" pitchFamily="2" charset="-122"/>
              </a:rPr>
              <a:t>这是第二个段落。</a:t>
            </a:r>
            <a:r>
              <a:rPr lang="en-US" altLang="zh-CN" sz="2000" b="0" u="none" dirty="0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 dirty="0">
                <a:solidFill>
                  <a:srgbClr val="333399"/>
                </a:solidFill>
                <a:ea typeface="黑体" pitchFamily="2" charset="-122"/>
              </a:rPr>
              <a:t>&lt;/BODY&gt;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 dirty="0">
                <a:solidFill>
                  <a:srgbClr val="333399"/>
                </a:solidFill>
                <a:ea typeface="黑体" pitchFamily="2" charset="-122"/>
              </a:rPr>
              <a:t>&lt;/HTML&gt;</a:t>
            </a:r>
          </a:p>
        </p:txBody>
      </p:sp>
      <p:grpSp>
        <p:nvGrpSpPr>
          <p:cNvPr id="69635" name="Group 4"/>
          <p:cNvGrpSpPr>
            <a:grpSpLocks/>
          </p:cNvGrpSpPr>
          <p:nvPr/>
        </p:nvGrpSpPr>
        <p:grpSpPr bwMode="auto">
          <a:xfrm>
            <a:off x="1547813" y="2171701"/>
            <a:ext cx="3452731" cy="400050"/>
            <a:chOff x="1202" y="707"/>
            <a:chExt cx="4391" cy="252"/>
          </a:xfrm>
        </p:grpSpPr>
        <p:sp>
          <p:nvSpPr>
            <p:cNvPr id="69636" name="Text Box 5"/>
            <p:cNvSpPr txBox="1">
              <a:spLocks noChangeArrowheads="1"/>
            </p:cNvSpPr>
            <p:nvPr/>
          </p:nvSpPr>
          <p:spPr bwMode="auto">
            <a:xfrm>
              <a:off x="4038" y="707"/>
              <a:ext cx="1555" cy="25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u="none" dirty="0">
                  <a:solidFill>
                    <a:schemeClr val="tx2">
                      <a:lumMod val="50000"/>
                    </a:schemeClr>
                  </a:solidFill>
                  <a:latin typeface="Tahoma" pitchFamily="34" charset="0"/>
                  <a:ea typeface="黑体" pitchFamily="2" charset="-122"/>
                </a:rPr>
                <a:t>首部结束</a:t>
              </a:r>
              <a:endParaRPr lang="zh-CN" altLang="en-US" sz="2000" u="none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69637" name="Line 6"/>
            <p:cNvSpPr>
              <a:spLocks noChangeShapeType="1"/>
            </p:cNvSpPr>
            <p:nvPr/>
          </p:nvSpPr>
          <p:spPr bwMode="auto">
            <a:xfrm flipH="1">
              <a:off x="1202" y="838"/>
              <a:ext cx="2839" cy="1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38188"/>
            <a:ext cx="3889375" cy="466725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HTML </a:t>
            </a:r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文档中标签的用法</a:t>
            </a:r>
            <a:r>
              <a:rPr lang="zh-CN" altLang="en-US" sz="2400" smtClean="0"/>
              <a:t> </a:t>
            </a:r>
          </a:p>
        </p:txBody>
      </p:sp>
      <p:sp>
        <p:nvSpPr>
          <p:cNvPr id="71682" name="Text Box 4"/>
          <p:cNvSpPr txBox="1">
            <a:spLocks noChangeArrowheads="1"/>
          </p:cNvSpPr>
          <p:nvPr/>
        </p:nvSpPr>
        <p:spPr bwMode="auto">
          <a:xfrm>
            <a:off x="374650" y="1171575"/>
            <a:ext cx="84455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&lt;HTML&gt;                                          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&lt;HEAD&gt;                                         </a:t>
            </a:r>
            <a:b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</a:b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&lt;TITLE&gt;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一个 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HTML 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的例子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&lt;/TITLE&gt;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&lt;/HEAD&gt;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&lt;H1&gt;HTML 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很容易掌握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&lt;/H1&gt;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这是第一个段落。虽然很</a:t>
            </a:r>
          </a:p>
          <a:p>
            <a:pPr>
              <a:lnSpc>
                <a:spcPct val="110000"/>
              </a:lnSpc>
            </a:pP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       短，但它仍是一个段落。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这是第二个段落。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&lt;/HTML&gt;</a:t>
            </a:r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4067175" y="2506663"/>
            <a:ext cx="1210588" cy="400110"/>
          </a:xfrm>
          <a:prstGeom prst="rect">
            <a:avLst/>
          </a:prstGeom>
          <a:solidFill>
            <a:srgbClr val="FFFF99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u="none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黑体" pitchFamily="2" charset="-122"/>
              </a:rPr>
              <a:t>主体开始</a:t>
            </a:r>
            <a:endParaRPr lang="zh-CN" altLang="en-US" sz="2000" u="none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71684" name="Line 6"/>
          <p:cNvSpPr>
            <a:spLocks noChangeShapeType="1"/>
          </p:cNvSpPr>
          <p:nvPr/>
        </p:nvSpPr>
        <p:spPr bwMode="auto">
          <a:xfrm flipH="1">
            <a:off x="1547813" y="2716213"/>
            <a:ext cx="251936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38188"/>
            <a:ext cx="3889375" cy="466725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HTML </a:t>
            </a:r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文档中标签的用法</a:t>
            </a:r>
            <a:r>
              <a:rPr lang="zh-CN" altLang="en-US" sz="2400" smtClean="0"/>
              <a:t> </a:t>
            </a:r>
          </a:p>
        </p:txBody>
      </p:sp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374650" y="1171575"/>
            <a:ext cx="84455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&lt;HTML&gt;                                          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&lt;HEAD&gt;                                         </a:t>
            </a:r>
            <a:b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</a:b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&lt;TITLE&gt;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一个 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HTML 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的例子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&lt;/TITLE&gt;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&lt;/HEAD&gt;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&lt;H1&gt;HTML 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很容易掌握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&lt;/H1&gt;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这是第一个段落。虽然很</a:t>
            </a:r>
          </a:p>
          <a:p>
            <a:pPr>
              <a:lnSpc>
                <a:spcPct val="110000"/>
              </a:lnSpc>
            </a:pP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       短，但它仍是一个段落。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这是第二个段落。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&lt;/HTML&gt;</a:t>
            </a:r>
          </a:p>
        </p:txBody>
      </p:sp>
      <p:sp>
        <p:nvSpPr>
          <p:cNvPr id="73731" name="Rectangle 8"/>
          <p:cNvSpPr>
            <a:spLocks noChangeArrowheads="1"/>
          </p:cNvSpPr>
          <p:nvPr/>
        </p:nvSpPr>
        <p:spPr bwMode="auto">
          <a:xfrm>
            <a:off x="1403350" y="2828925"/>
            <a:ext cx="2160588" cy="3921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>
              <a:solidFill>
                <a:schemeClr val="tx1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4346575" y="2218532"/>
            <a:ext cx="1304925" cy="400110"/>
          </a:xfrm>
          <a:prstGeom prst="rect">
            <a:avLst/>
          </a:prstGeom>
          <a:solidFill>
            <a:srgbClr val="FFFF99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u="none" dirty="0">
                <a:solidFill>
                  <a:srgbClr val="333399"/>
                </a:solidFill>
                <a:latin typeface="Tahoma" pitchFamily="34" charset="0"/>
                <a:ea typeface="黑体" pitchFamily="2" charset="-122"/>
              </a:rPr>
              <a:t>一级标题</a:t>
            </a:r>
            <a:endParaRPr lang="zh-CN" altLang="en-US" sz="2000" u="none" dirty="0">
              <a:solidFill>
                <a:srgbClr val="333399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73733" name="Freeform 6"/>
          <p:cNvSpPr>
            <a:spLocks/>
          </p:cNvSpPr>
          <p:nvPr/>
        </p:nvSpPr>
        <p:spPr bwMode="auto">
          <a:xfrm>
            <a:off x="3338513" y="2376488"/>
            <a:ext cx="987425" cy="436562"/>
          </a:xfrm>
          <a:custGeom>
            <a:avLst/>
            <a:gdLst>
              <a:gd name="T0" fmla="*/ 1567537843 w 923"/>
              <a:gd name="T1" fmla="*/ 0 h 366"/>
              <a:gd name="T2" fmla="*/ 0 w 923"/>
              <a:gd name="T3" fmla="*/ 519941739 h 366"/>
              <a:gd name="T4" fmla="*/ 0 60000 65536"/>
              <a:gd name="T5" fmla="*/ 0 60000 65536"/>
              <a:gd name="T6" fmla="*/ 0 w 923"/>
              <a:gd name="T7" fmla="*/ 0 h 366"/>
              <a:gd name="T8" fmla="*/ 923 w 923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3" h="366">
                <a:moveTo>
                  <a:pt x="923" y="0"/>
                </a:moveTo>
                <a:lnTo>
                  <a:pt x="0" y="366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38188"/>
            <a:ext cx="3889375" cy="466725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HTML </a:t>
            </a:r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文档中标签的用法</a:t>
            </a:r>
            <a:r>
              <a:rPr lang="zh-CN" altLang="en-US" sz="2400" smtClean="0"/>
              <a:t> </a:t>
            </a:r>
          </a:p>
        </p:txBody>
      </p:sp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374650" y="1171575"/>
            <a:ext cx="84455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&lt;HTML&gt;                                          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&lt;HEAD&gt;                                         </a:t>
            </a:r>
            <a:b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</a:b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&lt;TITLE&gt;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一个 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HTML 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的例子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&lt;/TITLE&gt;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&lt;/HEAD&gt;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&lt;H1&gt;HTML 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很容易掌握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&lt;/H1&gt;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这是第一个段落。虽然很</a:t>
            </a:r>
          </a:p>
          <a:p>
            <a:pPr>
              <a:lnSpc>
                <a:spcPct val="110000"/>
              </a:lnSpc>
            </a:pP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       短，但它仍是一个段落。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这是第二个段落。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&lt;/HTML&gt;</a:t>
            </a:r>
          </a:p>
        </p:txBody>
      </p:sp>
      <p:sp>
        <p:nvSpPr>
          <p:cNvPr id="75779" name="Freeform 7"/>
          <p:cNvSpPr>
            <a:spLocks/>
          </p:cNvSpPr>
          <p:nvPr/>
        </p:nvSpPr>
        <p:spPr bwMode="auto">
          <a:xfrm>
            <a:off x="827088" y="3184525"/>
            <a:ext cx="3313112" cy="755650"/>
          </a:xfrm>
          <a:custGeom>
            <a:avLst/>
            <a:gdLst>
              <a:gd name="T0" fmla="*/ 0 w 2993"/>
              <a:gd name="T1" fmla="*/ 899974341 h 635"/>
              <a:gd name="T2" fmla="*/ 0 w 2993"/>
              <a:gd name="T3" fmla="*/ 450695815 h 635"/>
              <a:gd name="T4" fmla="*/ 796051278 w 2993"/>
              <a:gd name="T5" fmla="*/ 450695815 h 635"/>
              <a:gd name="T6" fmla="*/ 803080431 w 2993"/>
              <a:gd name="T7" fmla="*/ 0 h 635"/>
              <a:gd name="T8" fmla="*/ 2147483647 w 2993"/>
              <a:gd name="T9" fmla="*/ 12755610 h 635"/>
              <a:gd name="T10" fmla="*/ 2147483647 w 2993"/>
              <a:gd name="T11" fmla="*/ 514473841 h 635"/>
              <a:gd name="T12" fmla="*/ 2147483647 w 2993"/>
              <a:gd name="T13" fmla="*/ 514473841 h 635"/>
              <a:gd name="T14" fmla="*/ 2147483647 w 2993"/>
              <a:gd name="T15" fmla="*/ 899974341 h 635"/>
              <a:gd name="T16" fmla="*/ 0 w 2993"/>
              <a:gd name="T17" fmla="*/ 899974341 h 6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93"/>
              <a:gd name="T28" fmla="*/ 0 h 635"/>
              <a:gd name="T29" fmla="*/ 2993 w 2993"/>
              <a:gd name="T30" fmla="*/ 635 h 6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93" h="635">
                <a:moveTo>
                  <a:pt x="0" y="635"/>
                </a:moveTo>
                <a:lnTo>
                  <a:pt x="0" y="318"/>
                </a:lnTo>
                <a:lnTo>
                  <a:pt x="453" y="318"/>
                </a:lnTo>
                <a:lnTo>
                  <a:pt x="457" y="0"/>
                </a:lnTo>
                <a:lnTo>
                  <a:pt x="2990" y="9"/>
                </a:lnTo>
                <a:lnTo>
                  <a:pt x="2993" y="363"/>
                </a:lnTo>
                <a:lnTo>
                  <a:pt x="2540" y="363"/>
                </a:lnTo>
                <a:lnTo>
                  <a:pt x="2540" y="635"/>
                </a:lnTo>
                <a:lnTo>
                  <a:pt x="0" y="635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4384675" y="2284413"/>
            <a:ext cx="1467068" cy="400110"/>
          </a:xfrm>
          <a:prstGeom prst="rect">
            <a:avLst/>
          </a:prstGeom>
          <a:solidFill>
            <a:srgbClr val="FFFF99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u="none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黑体" pitchFamily="2" charset="-122"/>
              </a:rPr>
              <a:t>第一个段落</a:t>
            </a:r>
            <a:endParaRPr lang="zh-CN" altLang="en-US" sz="2000" u="none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75781" name="Freeform 6"/>
          <p:cNvSpPr>
            <a:spLocks/>
          </p:cNvSpPr>
          <p:nvPr/>
        </p:nvSpPr>
        <p:spPr bwMode="auto">
          <a:xfrm>
            <a:off x="3924300" y="2716213"/>
            <a:ext cx="431800" cy="506412"/>
          </a:xfrm>
          <a:custGeom>
            <a:avLst/>
            <a:gdLst>
              <a:gd name="T0" fmla="*/ 752517100 w 951"/>
              <a:gd name="T1" fmla="*/ 0 h 284"/>
              <a:gd name="T2" fmla="*/ 0 w 951"/>
              <a:gd name="T3" fmla="*/ 1157420623 h 284"/>
              <a:gd name="T4" fmla="*/ 0 60000 65536"/>
              <a:gd name="T5" fmla="*/ 0 60000 65536"/>
              <a:gd name="T6" fmla="*/ 0 w 951"/>
              <a:gd name="T7" fmla="*/ 0 h 284"/>
              <a:gd name="T8" fmla="*/ 951 w 951"/>
              <a:gd name="T9" fmla="*/ 284 h 2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1" h="284">
                <a:moveTo>
                  <a:pt x="951" y="0"/>
                </a:moveTo>
                <a:lnTo>
                  <a:pt x="0" y="284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38188"/>
            <a:ext cx="3889375" cy="466725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HTML </a:t>
            </a:r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文档中标签的用法</a:t>
            </a:r>
            <a:r>
              <a:rPr lang="zh-CN" altLang="en-US" sz="2400" smtClean="0"/>
              <a:t> </a:t>
            </a:r>
          </a:p>
        </p:txBody>
      </p:sp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374650" y="1171575"/>
            <a:ext cx="84455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&lt;HTML&gt;                                          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&lt;HEAD&gt;                                         </a:t>
            </a:r>
            <a:b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</a:b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&lt;TITLE&gt;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一个 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HTML 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的例子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&lt;/TITLE&gt;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&lt;/HEAD&gt;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&lt;H1&gt;HTML 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很容易掌握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&lt;/H1&gt;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这是第一个段落。虽然很</a:t>
            </a:r>
          </a:p>
          <a:p>
            <a:pPr>
              <a:lnSpc>
                <a:spcPct val="110000"/>
              </a:lnSpc>
            </a:pP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       短，但它仍是一个段落。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这是第二个段落。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&lt;/HTML&gt;</a:t>
            </a:r>
          </a:p>
        </p:txBody>
      </p:sp>
      <p:sp>
        <p:nvSpPr>
          <p:cNvPr id="77827" name="Rectangle 8"/>
          <p:cNvSpPr>
            <a:spLocks noChangeArrowheads="1"/>
          </p:cNvSpPr>
          <p:nvPr/>
        </p:nvSpPr>
        <p:spPr bwMode="auto">
          <a:xfrm>
            <a:off x="1258888" y="3908425"/>
            <a:ext cx="2016125" cy="3921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>
              <a:solidFill>
                <a:schemeClr val="tx1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4214810" y="3075788"/>
            <a:ext cx="1511300" cy="400110"/>
          </a:xfrm>
          <a:prstGeom prst="rect">
            <a:avLst/>
          </a:prstGeom>
          <a:solidFill>
            <a:srgbClr val="FFFF99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u="none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黑体" pitchFamily="2" charset="-122"/>
              </a:rPr>
              <a:t>第二个段落</a:t>
            </a:r>
            <a:endParaRPr lang="zh-CN" altLang="en-US" sz="2000" u="none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77829" name="Freeform 6"/>
          <p:cNvSpPr>
            <a:spLocks/>
          </p:cNvSpPr>
          <p:nvPr/>
        </p:nvSpPr>
        <p:spPr bwMode="auto">
          <a:xfrm>
            <a:off x="3276600" y="3455988"/>
            <a:ext cx="987425" cy="436562"/>
          </a:xfrm>
          <a:custGeom>
            <a:avLst/>
            <a:gdLst>
              <a:gd name="T0" fmla="*/ 1567537843 w 923"/>
              <a:gd name="T1" fmla="*/ 0 h 366"/>
              <a:gd name="T2" fmla="*/ 0 w 923"/>
              <a:gd name="T3" fmla="*/ 519941739 h 366"/>
              <a:gd name="T4" fmla="*/ 0 60000 65536"/>
              <a:gd name="T5" fmla="*/ 0 60000 65536"/>
              <a:gd name="T6" fmla="*/ 0 w 923"/>
              <a:gd name="T7" fmla="*/ 0 h 366"/>
              <a:gd name="T8" fmla="*/ 923 w 923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3" h="366">
                <a:moveTo>
                  <a:pt x="923" y="0"/>
                </a:moveTo>
                <a:lnTo>
                  <a:pt x="0" y="366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38188"/>
            <a:ext cx="3889375" cy="466725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HTML </a:t>
            </a:r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文档中标签的用法</a:t>
            </a:r>
            <a:r>
              <a:rPr lang="zh-CN" altLang="en-US" sz="2400" smtClean="0"/>
              <a:t> </a:t>
            </a:r>
          </a:p>
        </p:txBody>
      </p:sp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374650" y="1171575"/>
            <a:ext cx="84455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&lt;HTML&gt;                                          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&lt;HEAD&gt;                                         </a:t>
            </a:r>
            <a:b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</a:b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&lt;TITLE&gt;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一个 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HTML 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的例子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&lt;/TITLE&gt;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&lt;/HEAD&gt;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&lt;H1&gt;HTML 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很容易掌握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&lt;/H1&gt;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这是第一个段落。虽然很</a:t>
            </a:r>
          </a:p>
          <a:p>
            <a:pPr>
              <a:lnSpc>
                <a:spcPct val="110000"/>
              </a:lnSpc>
            </a:pP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       短，但它仍是一个段落。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这是第二个段落。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&lt;/HTML&gt;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35151" y="4156075"/>
            <a:ext cx="3379790" cy="400110"/>
            <a:chOff x="1835150" y="4156075"/>
            <a:chExt cx="4533602" cy="400110"/>
          </a:xfrm>
        </p:grpSpPr>
        <p:sp>
          <p:nvSpPr>
            <p:cNvPr id="79875" name="Text Box 5"/>
            <p:cNvSpPr txBox="1">
              <a:spLocks noChangeArrowheads="1"/>
            </p:cNvSpPr>
            <p:nvPr/>
          </p:nvSpPr>
          <p:spPr bwMode="auto">
            <a:xfrm>
              <a:off x="4643436" y="4156075"/>
              <a:ext cx="1725316" cy="40011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u="none" dirty="0">
                  <a:solidFill>
                    <a:schemeClr val="tx2">
                      <a:lumMod val="50000"/>
                    </a:schemeClr>
                  </a:solidFill>
                  <a:latin typeface="Tahoma" pitchFamily="34" charset="0"/>
                  <a:ea typeface="黑体" pitchFamily="2" charset="-122"/>
                </a:rPr>
                <a:t>主体结束</a:t>
              </a:r>
              <a:endParaRPr lang="zh-CN" altLang="en-US" sz="2000" u="none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79876" name="Line 6"/>
            <p:cNvSpPr>
              <a:spLocks noChangeShapeType="1"/>
            </p:cNvSpPr>
            <p:nvPr/>
          </p:nvSpPr>
          <p:spPr bwMode="auto">
            <a:xfrm flipH="1">
              <a:off x="1835150" y="4371975"/>
              <a:ext cx="280828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38188"/>
            <a:ext cx="3889375" cy="466725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HTML </a:t>
            </a:r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文档中标签的用法</a:t>
            </a:r>
            <a:r>
              <a:rPr lang="zh-CN" altLang="en-US" sz="2400" smtClean="0"/>
              <a:t> </a:t>
            </a:r>
          </a:p>
        </p:txBody>
      </p:sp>
      <p:sp>
        <p:nvSpPr>
          <p:cNvPr id="81922" name="Text Box 4"/>
          <p:cNvSpPr txBox="1">
            <a:spLocks noChangeArrowheads="1"/>
          </p:cNvSpPr>
          <p:nvPr/>
        </p:nvSpPr>
        <p:spPr bwMode="auto">
          <a:xfrm>
            <a:off x="374650" y="1171575"/>
            <a:ext cx="84455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&lt;HTML&gt;                                          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&lt;HEAD&gt;                                         </a:t>
            </a:r>
            <a:b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</a:b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&lt;TITLE&gt;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一个 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HTML 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的例子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&lt;/TITLE&gt;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&lt;/HEAD&gt;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&lt;H1&gt;HTML 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很容易掌握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&lt;/H1&gt;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这是第一个段落。虽然很</a:t>
            </a:r>
          </a:p>
          <a:p>
            <a:pPr>
              <a:lnSpc>
                <a:spcPct val="110000"/>
              </a:lnSpc>
            </a:pP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       短，但它仍是一个段落。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这是第二个段落。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&lt;/HTML&gt;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35150" y="4522788"/>
            <a:ext cx="3594106" cy="400110"/>
            <a:chOff x="1835150" y="4522788"/>
            <a:chExt cx="5053265" cy="400110"/>
          </a:xfrm>
        </p:grpSpPr>
        <p:sp>
          <p:nvSpPr>
            <p:cNvPr id="81923" name="Text Box 5"/>
            <p:cNvSpPr txBox="1">
              <a:spLocks noChangeArrowheads="1"/>
            </p:cNvSpPr>
            <p:nvPr/>
          </p:nvSpPr>
          <p:spPr bwMode="auto">
            <a:xfrm>
              <a:off x="3995738" y="4522788"/>
              <a:ext cx="2892677" cy="40011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u="none" dirty="0">
                  <a:solidFill>
                    <a:schemeClr val="tx2">
                      <a:lumMod val="50000"/>
                    </a:schemeClr>
                  </a:solidFill>
                  <a:latin typeface="Tahoma" pitchFamily="34" charset="0"/>
                  <a:ea typeface="黑体" pitchFamily="2" charset="-122"/>
                </a:rPr>
                <a:t>HTML </a:t>
              </a:r>
              <a:r>
                <a:rPr lang="zh-CN" altLang="en-US" sz="2000" u="none" dirty="0">
                  <a:solidFill>
                    <a:schemeClr val="tx2">
                      <a:lumMod val="50000"/>
                    </a:schemeClr>
                  </a:solidFill>
                  <a:latin typeface="Tahoma" pitchFamily="34" charset="0"/>
                  <a:ea typeface="黑体" pitchFamily="2" charset="-122"/>
                </a:rPr>
                <a:t>文档结束</a:t>
              </a:r>
            </a:p>
          </p:txBody>
        </p:sp>
        <p:sp>
          <p:nvSpPr>
            <p:cNvPr id="81924" name="Line 6"/>
            <p:cNvSpPr>
              <a:spLocks noChangeShapeType="1"/>
            </p:cNvSpPr>
            <p:nvPr/>
          </p:nvSpPr>
          <p:spPr bwMode="auto">
            <a:xfrm flipH="1">
              <a:off x="1835150" y="4732338"/>
              <a:ext cx="2160588" cy="635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3219" y="700088"/>
            <a:ext cx="3382963" cy="684212"/>
          </a:xfrm>
        </p:spPr>
        <p:txBody>
          <a:bodyPr/>
          <a:lstStyle/>
          <a:p>
            <a:pPr algn="l" eaLnBrk="1" hangingPunct="1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二、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文档类型</a:t>
            </a:r>
            <a:r>
              <a:rPr lang="en-US" altLang="zh-CN" dirty="0" smtClean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420813"/>
            <a:ext cx="5699125" cy="3170237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spcAft>
                <a:spcPct val="20000"/>
              </a:spcAft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静态文档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是指该文档创作完毕后就存放在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服务器中，在被用户浏览的过程中，内容不会改变。 </a:t>
            </a:r>
          </a:p>
          <a:p>
            <a:pPr marL="269875" indent="-269875" eaLnBrk="1" hangingPunct="1">
              <a:lnSpc>
                <a:spcPct val="120000"/>
              </a:lnSpc>
              <a:spcAft>
                <a:spcPct val="20000"/>
              </a:spcAft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动态文档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是指文档的内容是在浏览器访问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服务器时才由应用程序动态创建。</a:t>
            </a:r>
          </a:p>
          <a:p>
            <a:pPr marL="269875" indent="-269875" eaLnBrk="1" hangingPunct="1">
              <a:lnSpc>
                <a:spcPct val="120000"/>
              </a:lnSpc>
              <a:spcAft>
                <a:spcPct val="20000"/>
              </a:spcAft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活动文档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是指浏览器请求一个文档时，服务器返回一段二进制的活动文档程序，在浏览器端运行。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内容占位符 2"/>
          <p:cNvSpPr>
            <a:spLocks noGrp="1"/>
          </p:cNvSpPr>
          <p:nvPr>
            <p:ph idx="4294967295"/>
          </p:nvPr>
        </p:nvSpPr>
        <p:spPr>
          <a:xfrm>
            <a:off x="468314" y="786594"/>
            <a:ext cx="2246298" cy="1714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dirty="0" smtClean="0">
                <a:solidFill>
                  <a:srgbClr val="007D7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静态文档</a:t>
            </a:r>
          </a:p>
          <a:p>
            <a:pPr marL="176213" indent="-176213" eaLnBrk="1" hangingPunct="1"/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固定内容的文档</a:t>
            </a:r>
          </a:p>
        </p:txBody>
      </p:sp>
      <p:sp>
        <p:nvSpPr>
          <p:cNvPr id="624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62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62471" name="Object 1"/>
          <p:cNvGraphicFramePr>
            <a:graphicFrameLocks noChangeAspect="1"/>
          </p:cNvGraphicFramePr>
          <p:nvPr/>
        </p:nvGraphicFramePr>
        <p:xfrm>
          <a:off x="571471" y="1716898"/>
          <a:ext cx="4824412" cy="3355975"/>
        </p:xfrm>
        <a:graphic>
          <a:graphicData uri="http://schemas.openxmlformats.org/presentationml/2006/ole">
            <p:oleObj spid="_x0000_s62471" name="Visio" r:id="rId3" imgW="3279576" imgH="2280944" progId="Visio.Drawing.11">
              <p:embed/>
            </p:oleObj>
          </a:graphicData>
        </a:graphic>
      </p:graphicFrame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3714744" y="4287055"/>
            <a:ext cx="1714512" cy="503238"/>
          </a:xfrm>
          <a:prstGeom prst="wedgeRoundRectCallout">
            <a:avLst>
              <a:gd name="adj1" fmla="val -102516"/>
              <a:gd name="adj2" fmla="val -6667"/>
              <a:gd name="adj3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 anchorCtr="1"/>
          <a:lstStyle/>
          <a:p>
            <a:pPr marL="179388" indent="-179388" algn="ctr" eaLnBrk="0" hangingPunct="0">
              <a:defRPr/>
            </a:pPr>
            <a:r>
              <a:rPr lang="zh-CN" altLang="en-US" sz="2000" b="0" u="none">
                <a:solidFill>
                  <a:srgbClr val="FFFF00"/>
                </a:solidFill>
              </a:rPr>
              <a:t>文档副本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标题 1"/>
          <p:cNvSpPr>
            <a:spLocks noGrp="1"/>
          </p:cNvSpPr>
          <p:nvPr>
            <p:ph type="title" idx="4294967295"/>
          </p:nvPr>
        </p:nvSpPr>
        <p:spPr>
          <a:xfrm>
            <a:off x="395289" y="1286660"/>
            <a:ext cx="2247885" cy="1727993"/>
          </a:xfrm>
        </p:spPr>
        <p:txBody>
          <a:bodyPr/>
          <a:lstStyle/>
          <a:p>
            <a:pPr marL="176213" indent="-176213" algn="l"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b="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不</a:t>
            </a:r>
            <a:r>
              <a:rPr lang="zh-CN" altLang="en-US" sz="2000" b="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存在预定义的格式，用户浏览器请求时由服务器动态创建。</a:t>
            </a:r>
          </a:p>
        </p:txBody>
      </p:sp>
      <p:sp>
        <p:nvSpPr>
          <p:cNvPr id="634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634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63494" name="Object 9"/>
          <p:cNvGraphicFramePr>
            <a:graphicFrameLocks noChangeAspect="1"/>
          </p:cNvGraphicFramePr>
          <p:nvPr/>
        </p:nvGraphicFramePr>
        <p:xfrm>
          <a:off x="2500298" y="1020843"/>
          <a:ext cx="3157547" cy="3837717"/>
        </p:xfrm>
        <a:graphic>
          <a:graphicData uri="http://schemas.openxmlformats.org/presentationml/2006/ole">
            <p:oleObj spid="_x0000_s63494" name="Visio" r:id="rId4" imgW="3441573" imgH="4596003" progId="Visio.Drawing.11">
              <p:embed/>
            </p:oleObj>
          </a:graphicData>
        </a:graphic>
      </p:graphicFrame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642910" y="3144048"/>
            <a:ext cx="1484337" cy="1445414"/>
          </a:xfrm>
          <a:prstGeom prst="wedgeRoundRectCallout">
            <a:avLst>
              <a:gd name="adj1" fmla="val 148244"/>
              <a:gd name="adj2" fmla="val 17747"/>
              <a:gd name="adj3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zh-CN" altLang="en-US" sz="2000" b="0" u="none" dirty="0">
                <a:solidFill>
                  <a:srgbClr val="FFFF00"/>
                </a:solidFill>
              </a:rPr>
              <a:t>将创建的文档</a:t>
            </a:r>
            <a:r>
              <a:rPr lang="zh-CN" altLang="en-US" sz="2000" b="0" u="none" dirty="0" smtClean="0">
                <a:solidFill>
                  <a:srgbClr val="FFFF00"/>
                </a:solidFill>
              </a:rPr>
              <a:t>作为响应</a:t>
            </a:r>
            <a:r>
              <a:rPr lang="zh-CN" altLang="en-US" sz="2000" b="0" u="none" dirty="0">
                <a:solidFill>
                  <a:srgbClr val="FFFF00"/>
                </a:solidFill>
              </a:rPr>
              <a:t>发送给浏览器</a:t>
            </a:r>
          </a:p>
        </p:txBody>
      </p:sp>
      <p:sp>
        <p:nvSpPr>
          <p:cNvPr id="7" name="矩形 6"/>
          <p:cNvSpPr/>
          <p:nvPr/>
        </p:nvSpPr>
        <p:spPr>
          <a:xfrm>
            <a:off x="428596" y="85803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u="none" kern="0" dirty="0" smtClean="0">
                <a:solidFill>
                  <a:srgbClr val="007D7A"/>
                </a:solidFill>
                <a:ea typeface="微软雅黑"/>
              </a:rPr>
              <a:t>动态</a:t>
            </a:r>
            <a:r>
              <a:rPr lang="zh-CN" altLang="en-US" sz="2400" u="none" kern="0" dirty="0" smtClean="0">
                <a:solidFill>
                  <a:srgbClr val="007D7A"/>
                </a:solidFill>
                <a:ea typeface="微软雅黑"/>
              </a:rPr>
              <a:t>文档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2"/>
          <p:cNvSpPr>
            <a:spLocks noChangeArrowheads="1"/>
          </p:cNvSpPr>
          <p:nvPr/>
        </p:nvSpPr>
        <p:spPr bwMode="auto">
          <a:xfrm>
            <a:off x="500063" y="1511300"/>
            <a:ext cx="521493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u="none" dirty="0">
                <a:solidFill>
                  <a:srgbClr val="194D19"/>
                </a:solidFill>
                <a:latin typeface="华文新魏" pitchFamily="2" charset="-122"/>
              </a:rPr>
              <a:t>第四章    应用层协议</a:t>
            </a:r>
            <a:br>
              <a:rPr lang="zh-CN" altLang="en-US" u="none" dirty="0">
                <a:solidFill>
                  <a:srgbClr val="194D19"/>
                </a:solidFill>
                <a:latin typeface="华文新魏" pitchFamily="2" charset="-122"/>
              </a:rPr>
            </a:br>
            <a:r>
              <a:rPr lang="zh-CN" altLang="en-US" u="none" dirty="0">
                <a:solidFill>
                  <a:srgbClr val="194D19"/>
                </a:solidFill>
                <a:latin typeface="华文新魏" pitchFamily="2" charset="-122"/>
              </a:rPr>
              <a:t>与应用系统设计方法 </a:t>
            </a:r>
            <a:endParaRPr lang="en-US" altLang="zh-CN" u="none" dirty="0">
              <a:solidFill>
                <a:srgbClr val="194D19"/>
              </a:solidFill>
              <a:latin typeface="华文新魏" pitchFamily="2" charset="-122"/>
            </a:endParaRPr>
          </a:p>
          <a:p>
            <a:pPr algn="ctr"/>
            <a:endParaRPr lang="en-US" altLang="zh-CN" sz="1400" u="none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u="none" dirty="0">
                <a:solidFill>
                  <a:srgbClr val="002060"/>
                </a:solidFill>
              </a:rPr>
              <a:t>第五节 超文本标记语言</a:t>
            </a:r>
            <a:r>
              <a:rPr lang="en-US" altLang="zh-CN" sz="2400" u="none" dirty="0">
                <a:solidFill>
                  <a:srgbClr val="002060"/>
                </a:solidFill>
              </a:rPr>
              <a:t>HTML</a:t>
            </a:r>
          </a:p>
          <a:p>
            <a:pPr algn="ctr">
              <a:lnSpc>
                <a:spcPct val="120000"/>
              </a:lnSpc>
            </a:pPr>
            <a:r>
              <a:rPr lang="zh-CN" altLang="en-US" sz="2400" u="none" dirty="0">
                <a:solidFill>
                  <a:srgbClr val="002060"/>
                </a:solidFill>
              </a:rPr>
              <a:t>与</a:t>
            </a:r>
            <a:r>
              <a:rPr lang="en-US" altLang="zh-CN" sz="2400" u="none" dirty="0">
                <a:solidFill>
                  <a:srgbClr val="002060"/>
                </a:solidFill>
              </a:rPr>
              <a:t>web</a:t>
            </a:r>
            <a:r>
              <a:rPr lang="zh-CN" altLang="en-US" sz="2400" u="none" dirty="0">
                <a:solidFill>
                  <a:srgbClr val="002060"/>
                </a:solidFill>
              </a:rPr>
              <a:t>文档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标题 1"/>
          <p:cNvSpPr>
            <a:spLocks noGrp="1"/>
          </p:cNvSpPr>
          <p:nvPr>
            <p:ph type="title" idx="4294967295"/>
          </p:nvPr>
        </p:nvSpPr>
        <p:spPr>
          <a:xfrm>
            <a:off x="465140" y="1358098"/>
            <a:ext cx="2249472" cy="769929"/>
          </a:xfrm>
        </p:spPr>
        <p:txBody>
          <a:bodyPr/>
          <a:lstStyle/>
          <a:p>
            <a:pPr marL="176213" indent="-176213" algn="l" eaLnBrk="1" hangingPunct="1">
              <a:buFont typeface="Arial" pitchFamily="34" charset="0"/>
              <a:buChar char="•"/>
            </a:pPr>
            <a:r>
              <a:rPr lang="zh-CN" altLang="en-US" sz="2000" b="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应用程序</a:t>
            </a:r>
            <a:r>
              <a:rPr lang="zh-CN" altLang="en-US" sz="2000" b="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需要在客户端运行。</a:t>
            </a:r>
          </a:p>
        </p:txBody>
      </p:sp>
      <p:sp>
        <p:nvSpPr>
          <p:cNvPr id="645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645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64518" name="Object 9"/>
          <p:cNvGraphicFramePr>
            <a:graphicFrameLocks noChangeAspect="1"/>
          </p:cNvGraphicFramePr>
          <p:nvPr/>
        </p:nvGraphicFramePr>
        <p:xfrm>
          <a:off x="2643174" y="929470"/>
          <a:ext cx="2906000" cy="3944158"/>
        </p:xfrm>
        <a:graphic>
          <a:graphicData uri="http://schemas.openxmlformats.org/presentationml/2006/ole">
            <p:oleObj spid="_x0000_s64518" name="Visio" r:id="rId3" imgW="3241929" imgH="4665345" progId="Visio.Drawing.11">
              <p:embed/>
            </p:oleObj>
          </a:graphicData>
        </a:graphic>
      </p:graphicFrame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785786" y="2215354"/>
            <a:ext cx="1416072" cy="1285884"/>
          </a:xfrm>
          <a:prstGeom prst="wedgeRoundRectCallout">
            <a:avLst>
              <a:gd name="adj1" fmla="val 154928"/>
              <a:gd name="adj2" fmla="val 4692"/>
              <a:gd name="adj3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zh-CN" altLang="en-US" sz="2000" b="0" u="none" dirty="0">
                <a:solidFill>
                  <a:srgbClr val="FFFF00"/>
                </a:solidFill>
              </a:rPr>
              <a:t>将二进制代码</a:t>
            </a:r>
            <a:r>
              <a:rPr lang="zh-CN" altLang="en-US" sz="2000" b="0" u="none" dirty="0" smtClean="0">
                <a:solidFill>
                  <a:srgbClr val="FFFF00"/>
                </a:solidFill>
              </a:rPr>
              <a:t>作为响应</a:t>
            </a:r>
            <a:r>
              <a:rPr lang="zh-CN" altLang="en-US" sz="2000" b="0" u="none" dirty="0">
                <a:solidFill>
                  <a:srgbClr val="FFFF00"/>
                </a:solidFill>
              </a:rPr>
              <a:t>发送给浏览器</a:t>
            </a: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785786" y="3644114"/>
            <a:ext cx="1344634" cy="1285884"/>
          </a:xfrm>
          <a:prstGeom prst="wedgeRoundRectCallout">
            <a:avLst>
              <a:gd name="adj1" fmla="val 145266"/>
              <a:gd name="adj2" fmla="val 14460"/>
              <a:gd name="adj3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zh-CN" altLang="en-US" sz="2000" b="0" u="none" dirty="0">
                <a:solidFill>
                  <a:srgbClr val="FFFF00"/>
                </a:solidFill>
              </a:rPr>
              <a:t>浏览器收到后，存储并运行程序</a:t>
            </a:r>
          </a:p>
        </p:txBody>
      </p:sp>
      <p:sp>
        <p:nvSpPr>
          <p:cNvPr id="8" name="矩形 7"/>
          <p:cNvSpPr/>
          <p:nvPr/>
        </p:nvSpPr>
        <p:spPr>
          <a:xfrm>
            <a:off x="370146" y="89643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u="none" kern="0" dirty="0" smtClean="0">
                <a:solidFill>
                  <a:srgbClr val="007D7A"/>
                </a:solidFill>
                <a:ea typeface="微软雅黑"/>
              </a:rPr>
              <a:t>活动文档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378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022" y="1286660"/>
            <a:ext cx="3887788" cy="3529013"/>
          </a:xfrm>
        </p:spPr>
        <p:txBody>
          <a:bodyPr/>
          <a:lstStyle/>
          <a:p>
            <a:pPr marL="182563" indent="-182563">
              <a:spcAft>
                <a:spcPct val="30000"/>
              </a:spcAft>
              <a:buFontTx/>
              <a:buNone/>
            </a:pPr>
            <a:r>
              <a:rPr lang="en-US" altLang="zh-CN" b="1" kern="1200" dirty="0" smtClean="0">
                <a:solidFill>
                  <a:srgbClr val="007D7A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WWW</a:t>
            </a:r>
            <a:r>
              <a:rPr lang="zh-CN" altLang="en-US" b="1" kern="1200" dirty="0" smtClean="0">
                <a:solidFill>
                  <a:srgbClr val="007D7A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浏览器的基本功能 </a:t>
            </a:r>
          </a:p>
          <a:p>
            <a:pPr marL="182563" indent="-182563">
              <a:buFontTx/>
              <a:buNone/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• 查找、启动与终止链接 </a:t>
            </a:r>
          </a:p>
          <a:p>
            <a:pPr marL="182563" indent="-182563">
              <a:buFontTx/>
              <a:buNone/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• 通过按钮与菜单项来链接 </a:t>
            </a:r>
          </a:p>
          <a:p>
            <a:pPr marL="182563" indent="-182563">
              <a:buFontTx/>
              <a:buNone/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• 历史与书签的使用 </a:t>
            </a:r>
          </a:p>
          <a:p>
            <a:pPr marL="182563" indent="-182563">
              <a:buFontTx/>
              <a:buNone/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• 自由设定屏幕窗口 </a:t>
            </a:r>
          </a:p>
          <a:p>
            <a:pPr marL="182563" indent="-182563">
              <a:buFontTx/>
              <a:buNone/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• 选择起始页 </a:t>
            </a:r>
          </a:p>
          <a:p>
            <a:pPr marL="182563" indent="-182563">
              <a:buFontTx/>
              <a:buNone/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• 改变式样、字体与色彩 </a:t>
            </a:r>
          </a:p>
          <a:p>
            <a:pPr marL="182563" indent="-182563">
              <a:buFontTx/>
              <a:buNone/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• 查看内嵌图像与外部图像 </a:t>
            </a:r>
          </a:p>
          <a:p>
            <a:pPr marL="182563" indent="-182563">
              <a:buFontTx/>
              <a:buNone/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• 保存与打印主页</a:t>
            </a:r>
          </a:p>
        </p:txBody>
      </p:sp>
      <p:pic>
        <p:nvPicPr>
          <p:cNvPr id="1146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8707" y="2061566"/>
            <a:ext cx="2889243" cy="208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标题 1"/>
          <p:cNvSpPr>
            <a:spLocks/>
          </p:cNvSpPr>
          <p:nvPr/>
        </p:nvSpPr>
        <p:spPr bwMode="auto">
          <a:xfrm>
            <a:off x="323850" y="739775"/>
            <a:ext cx="75295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2400" u="none" dirty="0">
                <a:solidFill>
                  <a:srgbClr val="007D7A"/>
                </a:solidFill>
              </a:rPr>
              <a:t>三、</a:t>
            </a:r>
            <a:r>
              <a:rPr lang="en-US" altLang="zh-CN" sz="2400" u="none" dirty="0">
                <a:solidFill>
                  <a:srgbClr val="007D7A"/>
                </a:solidFill>
              </a:rPr>
              <a:t>Web</a:t>
            </a:r>
            <a:r>
              <a:rPr lang="zh-CN" altLang="en-US" sz="2400" u="none" dirty="0">
                <a:solidFill>
                  <a:srgbClr val="007D7A"/>
                </a:solidFill>
              </a:rPr>
              <a:t>浏览器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标题 1"/>
          <p:cNvSpPr>
            <a:spLocks noGrp="1"/>
          </p:cNvSpPr>
          <p:nvPr>
            <p:ph type="title" idx="4294967295"/>
          </p:nvPr>
        </p:nvSpPr>
        <p:spPr>
          <a:xfrm>
            <a:off x="292091" y="844550"/>
            <a:ext cx="2994025" cy="536575"/>
          </a:xfrm>
        </p:spPr>
        <p:txBody>
          <a:bodyPr/>
          <a:lstStyle/>
          <a:p>
            <a:pPr algn="l"/>
            <a:r>
              <a:rPr lang="en-US" altLang="zh-CN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浏览器的结构</a:t>
            </a:r>
          </a:p>
        </p:txBody>
      </p:sp>
      <p:sp>
        <p:nvSpPr>
          <p:cNvPr id="1157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1157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115718" name="Object 1"/>
          <p:cNvGraphicFramePr>
            <a:graphicFrameLocks noChangeAspect="1"/>
          </p:cNvGraphicFramePr>
          <p:nvPr/>
        </p:nvGraphicFramePr>
        <p:xfrm>
          <a:off x="465140" y="1733550"/>
          <a:ext cx="5749934" cy="2918449"/>
        </p:xfrm>
        <a:graphic>
          <a:graphicData uri="http://schemas.openxmlformats.org/presentationml/2006/ole">
            <p:oleObj spid="_x0000_s115718" name="Visio" r:id="rId4" imgW="4980432" imgH="2527935" progId="Visio.Drawing.11">
              <p:embed/>
            </p:oleObj>
          </a:graphicData>
        </a:graphic>
      </p:graphicFrame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428596" y="3572676"/>
            <a:ext cx="1357322" cy="431800"/>
          </a:xfrm>
          <a:prstGeom prst="wedgeRoundRectCallout">
            <a:avLst>
              <a:gd name="adj1" fmla="val 68412"/>
              <a:gd name="adj2" fmla="val -100736"/>
              <a:gd name="adj3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 anchorCtr="1"/>
          <a:lstStyle/>
          <a:p>
            <a:pPr marL="179388" indent="-179388" algn="ctr" eaLnBrk="0" hangingPunct="0">
              <a:defRPr/>
            </a:pPr>
            <a:r>
              <a:rPr lang="zh-CN" altLang="en-US" sz="2000" b="0" u="none" dirty="0">
                <a:solidFill>
                  <a:srgbClr val="FFFF00"/>
                </a:solidFill>
              </a:rPr>
              <a:t>一组客户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4071934" y="3286924"/>
            <a:ext cx="1495439" cy="431800"/>
          </a:xfrm>
          <a:prstGeom prst="wedgeRoundRectCallout">
            <a:avLst>
              <a:gd name="adj1" fmla="val -38312"/>
              <a:gd name="adj2" fmla="val -235194"/>
              <a:gd name="adj3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 anchorCtr="1"/>
          <a:lstStyle/>
          <a:p>
            <a:pPr marL="179388" indent="-179388" algn="ctr" eaLnBrk="0" hangingPunct="0">
              <a:defRPr/>
            </a:pPr>
            <a:r>
              <a:rPr lang="zh-CN" altLang="en-US" sz="2000" b="0" u="none" dirty="0">
                <a:solidFill>
                  <a:srgbClr val="FFFF00"/>
                </a:solidFill>
              </a:rPr>
              <a:t>一组解释器</a:t>
            </a: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3000364" y="858032"/>
            <a:ext cx="1862147" cy="720725"/>
          </a:xfrm>
          <a:prstGeom prst="wedgeRoundRectCallout">
            <a:avLst>
              <a:gd name="adj1" fmla="val -57231"/>
              <a:gd name="adj2" fmla="val 118282"/>
              <a:gd name="adj3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 anchorCtr="1"/>
          <a:lstStyle/>
          <a:p>
            <a:pPr marL="179388" indent="-179388" algn="ctr" eaLnBrk="0" hangingPunct="0">
              <a:defRPr/>
            </a:pPr>
            <a:r>
              <a:rPr lang="zh-CN" altLang="en-US" sz="2000" b="0" u="none" dirty="0">
                <a:solidFill>
                  <a:srgbClr val="FFFF00"/>
                </a:solidFill>
              </a:rPr>
              <a:t>管理它们的</a:t>
            </a:r>
          </a:p>
          <a:p>
            <a:pPr marL="179388" indent="-179388" algn="ctr" eaLnBrk="0" hangingPunct="0">
              <a:defRPr/>
            </a:pPr>
            <a:r>
              <a:rPr lang="zh-CN" altLang="en-US" sz="2000" b="0" u="none" dirty="0">
                <a:solidFill>
                  <a:srgbClr val="FFFF00"/>
                </a:solidFill>
              </a:rPr>
              <a:t>控制器单元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nimBg="1"/>
      <p:bldP spid="38922" grpId="0" animBg="1"/>
      <p:bldP spid="389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395288" y="678648"/>
            <a:ext cx="6110287" cy="750888"/>
          </a:xfrm>
        </p:spPr>
        <p:txBody>
          <a:bodyPr/>
          <a:lstStyle/>
          <a:p>
            <a:pPr algn="l" eaLnBrk="1" hangingPunct="1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一、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400" dirty="0" err="1" smtClean="0">
                <a:solidFill>
                  <a:srgbClr val="007D7A"/>
                </a:solidFill>
                <a:latin typeface="Times New Roman" pitchFamily="18" charset="0"/>
              </a:rPr>
              <a:t>HyperText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</a:rPr>
              <a:t> Markup Language</a:t>
            </a:r>
            <a:r>
              <a:rPr lang="en-US" altLang="zh-CN" dirty="0" smtClean="0"/>
              <a:t> </a:t>
            </a:r>
            <a:endParaRPr lang="zh-CN" altLang="en-US" dirty="0" smtClean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428596" y="1358098"/>
            <a:ext cx="581978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0" u="none" dirty="0">
                <a:solidFill>
                  <a:srgbClr val="1A3868"/>
                </a:solidFill>
              </a:rPr>
              <a:t>超级文本标记语言是标准通用标记语言</a:t>
            </a:r>
            <a:r>
              <a:rPr lang="en-US" altLang="zh-CN" sz="2000" b="0" u="none" dirty="0">
                <a:solidFill>
                  <a:srgbClr val="1A3868"/>
                </a:solidFill>
              </a:rPr>
              <a:t>(SGML)</a:t>
            </a:r>
            <a:r>
              <a:rPr lang="zh-CN" altLang="en-US" sz="2000" b="0" u="none" dirty="0">
                <a:solidFill>
                  <a:srgbClr val="1A3868"/>
                </a:solidFill>
              </a:rPr>
              <a:t>下的一个应用，也是一种规范，一种标准，</a:t>
            </a:r>
            <a:r>
              <a:rPr lang="zh-CN" altLang="en-US" sz="2000" b="0" u="none" dirty="0">
                <a:solidFill>
                  <a:srgbClr val="C00000"/>
                </a:solidFill>
              </a:rPr>
              <a:t>通过标记符号来标记要显示的网页中的各个部分</a:t>
            </a:r>
            <a:r>
              <a:rPr lang="zh-CN" altLang="en-US" sz="2000" b="0" u="none" dirty="0">
                <a:solidFill>
                  <a:srgbClr val="1A3868"/>
                </a:solidFill>
              </a:rPr>
              <a:t>。 </a:t>
            </a:r>
          </a:p>
          <a:p>
            <a:pPr marL="269875" indent="-2698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0" u="none" dirty="0">
                <a:solidFill>
                  <a:srgbClr val="1A3868"/>
                </a:solidFill>
              </a:rPr>
              <a:t>使用</a:t>
            </a:r>
            <a:r>
              <a:rPr lang="en-US" altLang="zh-CN" sz="2000" b="0" u="none" dirty="0">
                <a:solidFill>
                  <a:srgbClr val="1A3868"/>
                </a:solidFill>
              </a:rPr>
              <a:t>HTML</a:t>
            </a:r>
            <a:r>
              <a:rPr lang="zh-CN" altLang="en-US" sz="2000" b="0" u="none" dirty="0">
                <a:solidFill>
                  <a:srgbClr val="1A3868"/>
                </a:solidFill>
              </a:rPr>
              <a:t>语言可以在其生成的文档中含有其它文档，或者含有图像、声音、视频等，从而形成</a:t>
            </a:r>
            <a:r>
              <a:rPr lang="zh-CN" altLang="en-US" sz="2000" b="0" u="none" dirty="0">
                <a:solidFill>
                  <a:srgbClr val="C00000"/>
                </a:solidFill>
              </a:rPr>
              <a:t>超文本</a:t>
            </a:r>
            <a:r>
              <a:rPr lang="zh-CN" altLang="en-US" sz="2000" b="0" u="none" dirty="0">
                <a:solidFill>
                  <a:srgbClr val="1A3868"/>
                </a:solidFill>
              </a:rPr>
              <a:t>。</a:t>
            </a:r>
            <a:r>
              <a:rPr lang="zh-CN" altLang="en-US" sz="2000" b="0" u="none" dirty="0">
                <a:solidFill>
                  <a:schemeClr val="tx1"/>
                </a:solidFill>
              </a:rPr>
              <a:t> </a:t>
            </a:r>
            <a:endParaRPr lang="zh-CN" altLang="en-US" sz="2000" b="0" u="none" dirty="0">
              <a:solidFill>
                <a:srgbClr val="1A3868"/>
              </a:solidFill>
            </a:endParaRPr>
          </a:p>
          <a:p>
            <a:pPr marL="269875" indent="-2698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000" b="0" u="none" dirty="0">
                <a:solidFill>
                  <a:srgbClr val="1A3868"/>
                </a:solidFill>
              </a:rPr>
              <a:t>HTML </a:t>
            </a:r>
            <a:r>
              <a:rPr lang="zh-CN" altLang="en-US" sz="2000" b="0" u="none" dirty="0">
                <a:solidFill>
                  <a:srgbClr val="1A3868"/>
                </a:solidFill>
              </a:rPr>
              <a:t>文档是一种可以用任何文本编辑器创建的 </a:t>
            </a:r>
            <a:r>
              <a:rPr lang="en-US" altLang="zh-CN" sz="2000" b="0" u="none" dirty="0">
                <a:solidFill>
                  <a:srgbClr val="1A3868"/>
                </a:solidFill>
              </a:rPr>
              <a:t>ASCII </a:t>
            </a:r>
            <a:r>
              <a:rPr lang="zh-CN" altLang="en-US" sz="2000" b="0" u="none" dirty="0">
                <a:solidFill>
                  <a:srgbClr val="1A3868"/>
                </a:solidFill>
              </a:rPr>
              <a:t>码文件。</a:t>
            </a:r>
          </a:p>
        </p:txBody>
      </p:sp>
      <p:sp>
        <p:nvSpPr>
          <p:cNvPr id="7" name="圆角矩形标注 6"/>
          <p:cNvSpPr/>
          <p:nvPr/>
        </p:nvSpPr>
        <p:spPr bwMode="auto">
          <a:xfrm>
            <a:off x="1357290" y="1572412"/>
            <a:ext cx="4286280" cy="571504"/>
          </a:xfrm>
          <a:prstGeom prst="wedgeRoundRectCallout">
            <a:avLst>
              <a:gd name="adj1" fmla="val 15739"/>
              <a:gd name="adj2" fmla="val -97334"/>
              <a:gd name="adj3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 anchorCtr="1"/>
          <a:lstStyle/>
          <a:p>
            <a:pPr marL="179388" indent="-179388" algn="ctr" eaLnBrk="0" hangingPunct="0">
              <a:defRPr/>
            </a:pPr>
            <a:r>
              <a:rPr lang="en-US" altLang="zh-CN" sz="2000" b="0" u="none" dirty="0" smtClean="0">
                <a:solidFill>
                  <a:srgbClr val="FFFF00"/>
                </a:solidFill>
              </a:rPr>
              <a:t>Markup </a:t>
            </a:r>
            <a:r>
              <a:rPr lang="zh-CN" altLang="en-US" sz="2000" b="0" u="none" dirty="0" smtClean="0">
                <a:solidFill>
                  <a:srgbClr val="FFFF00"/>
                </a:solidFill>
              </a:rPr>
              <a:t>的意思就是“设置标记”</a:t>
            </a:r>
            <a:r>
              <a:rPr lang="zh-CN" altLang="en-US" sz="2000" b="0" u="none" dirty="0" smtClean="0">
                <a:solidFill>
                  <a:srgbClr val="FFFF00"/>
                </a:solidFill>
              </a:rPr>
              <a:t>。</a:t>
            </a:r>
            <a:endParaRPr lang="zh-CN" altLang="en-US" sz="2000" b="0" u="none" dirty="0" smtClean="0">
              <a:solidFill>
                <a:srgbClr val="FFFF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内容占位符 2"/>
          <p:cNvSpPr>
            <a:spLocks noGrp="1"/>
          </p:cNvSpPr>
          <p:nvPr>
            <p:ph idx="4294967295"/>
          </p:nvPr>
        </p:nvSpPr>
        <p:spPr>
          <a:xfrm>
            <a:off x="500034" y="916773"/>
            <a:ext cx="4537075" cy="512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一个</a:t>
            </a:r>
            <a:r>
              <a:rPr lang="en-US" altLang="zh-CN" b="1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zh-CN" altLang="en-US" b="1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标记的例子</a:t>
            </a:r>
          </a:p>
        </p:txBody>
      </p:sp>
      <p:sp>
        <p:nvSpPr>
          <p:cNvPr id="594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5940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59399" name="Object 6"/>
          <p:cNvGraphicFramePr>
            <a:graphicFrameLocks noChangeAspect="1"/>
          </p:cNvGraphicFramePr>
          <p:nvPr/>
        </p:nvGraphicFramePr>
        <p:xfrm>
          <a:off x="357158" y="1527784"/>
          <a:ext cx="5675323" cy="1687702"/>
        </p:xfrm>
        <a:graphic>
          <a:graphicData uri="http://schemas.openxmlformats.org/presentationml/2006/ole">
            <p:oleObj spid="_x0000_s59399" name="Visio" r:id="rId3" imgW="4318635" imgH="125615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77" name="Group 61"/>
          <p:cNvGraphicFramePr>
            <a:graphicFrameLocks noGrp="1"/>
          </p:cNvGraphicFramePr>
          <p:nvPr>
            <p:ph idx="4294967295"/>
          </p:nvPr>
        </p:nvGraphicFramePr>
        <p:xfrm>
          <a:off x="500036" y="1281288"/>
          <a:ext cx="5357848" cy="3720148"/>
        </p:xfrm>
        <a:graphic>
          <a:graphicData uri="http://schemas.openxmlformats.org/drawingml/2006/table">
            <a:tbl>
              <a:tblPr/>
              <a:tblGrid>
                <a:gridCol w="1571635"/>
                <a:gridCol w="1428760"/>
                <a:gridCol w="2357453"/>
              </a:tblGrid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开始</a:t>
                      </a: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标记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结束</a:t>
                      </a: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标记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意义</a:t>
                      </a:r>
                      <a:endParaRPr kumimoji="0" lang="zh-CN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&lt;HTML&gt;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&lt;/HTML&gt;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定义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HTML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文档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&lt;HEAD&gt;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&lt;/HEAD&gt;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定义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HTML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文档的首部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&lt;BODY&gt;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&lt;/BODY&gt;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定义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HTML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文档的正文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&lt;TITLE&gt;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&lt;/TITLE&gt;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定义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HTML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文档的标题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&lt;B&gt;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&lt;/B&gt;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粗体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&lt;I&gt;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&lt;/I&gt;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斜体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&lt;U&gt;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&lt;/U &gt;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加下划线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&lt;CENTER&gt;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&lt;/CENTER&gt;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居中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&lt;IMG&gt;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&lt;/IMG&gt;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定义图像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&lt;A&gt;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&lt;/A&gt;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定义地址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&lt;APPLET&gt;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&lt;/APPLET&gt;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文档是小应用程序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04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60472" name="标题 1"/>
          <p:cNvSpPr>
            <a:spLocks/>
          </p:cNvSpPr>
          <p:nvPr/>
        </p:nvSpPr>
        <p:spPr bwMode="auto">
          <a:xfrm>
            <a:off x="461976" y="773113"/>
            <a:ext cx="6110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u="none" dirty="0">
                <a:solidFill>
                  <a:srgbClr val="007D7A"/>
                </a:solidFill>
              </a:rPr>
              <a:t>HTML</a:t>
            </a:r>
            <a:r>
              <a:rPr lang="zh-CN" altLang="en-US" sz="2400" u="none" dirty="0">
                <a:solidFill>
                  <a:srgbClr val="007D7A"/>
                </a:solidFill>
              </a:rPr>
              <a:t>常用的标记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标题 1"/>
          <p:cNvSpPr>
            <a:spLocks noGrp="1"/>
          </p:cNvSpPr>
          <p:nvPr>
            <p:ph type="title" idx="4294967295"/>
          </p:nvPr>
        </p:nvSpPr>
        <p:spPr>
          <a:xfrm>
            <a:off x="400075" y="854861"/>
            <a:ext cx="3600421" cy="574675"/>
          </a:xfrm>
        </p:spPr>
        <p:txBody>
          <a:bodyPr/>
          <a:lstStyle/>
          <a:p>
            <a:pPr algn="l" eaLnBrk="1" hangingPunct="1"/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一个</a:t>
            </a:r>
            <a:r>
              <a:rPr lang="en-US" altLang="zh-CN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文档的例子</a:t>
            </a:r>
          </a:p>
        </p:txBody>
      </p:sp>
      <p:sp>
        <p:nvSpPr>
          <p:cNvPr id="614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61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61447" name="Object 1"/>
          <p:cNvGraphicFramePr>
            <a:graphicFrameLocks noChangeAspect="1"/>
          </p:cNvGraphicFramePr>
          <p:nvPr/>
        </p:nvGraphicFramePr>
        <p:xfrm>
          <a:off x="377841" y="1492250"/>
          <a:ext cx="5551481" cy="2445503"/>
        </p:xfrm>
        <a:graphic>
          <a:graphicData uri="http://schemas.openxmlformats.org/presentationml/2006/ole">
            <p:oleObj spid="_x0000_s61447" name="Visio" r:id="rId4" imgW="4456938" imgH="1962150" progId="Visio.Drawing.11">
              <p:embed/>
            </p:oleObj>
          </a:graphicData>
        </a:graphic>
      </p:graphicFrame>
      <p:sp>
        <p:nvSpPr>
          <p:cNvPr id="61451" name="Rectangle 13"/>
          <p:cNvSpPr>
            <a:spLocks noChangeArrowheads="1"/>
          </p:cNvSpPr>
          <p:nvPr/>
        </p:nvSpPr>
        <p:spPr bwMode="auto">
          <a:xfrm>
            <a:off x="3643306" y="4001304"/>
            <a:ext cx="120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u="none" dirty="0">
                <a:solidFill>
                  <a:srgbClr val="1A3868"/>
                </a:solidFill>
              </a:rPr>
              <a:t>index.htm</a:t>
            </a:r>
            <a:endParaRPr lang="zh-CN" altLang="en-US" sz="2000" b="0" u="none" dirty="0">
              <a:solidFill>
                <a:srgbClr val="1A38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38188"/>
            <a:ext cx="3889375" cy="466725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HTML </a:t>
            </a:r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文档中标签的用法</a:t>
            </a:r>
            <a:r>
              <a:rPr lang="zh-CN" altLang="en-US" sz="2400" smtClean="0"/>
              <a:t> </a:t>
            </a:r>
          </a:p>
        </p:txBody>
      </p:sp>
      <p:sp>
        <p:nvSpPr>
          <p:cNvPr id="89090" name="Text Box 4"/>
          <p:cNvSpPr txBox="1">
            <a:spLocks noChangeArrowheads="1"/>
          </p:cNvSpPr>
          <p:nvPr/>
        </p:nvSpPr>
        <p:spPr bwMode="auto">
          <a:xfrm>
            <a:off x="374650" y="1171575"/>
            <a:ext cx="84455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&lt;HTML&gt;                                          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&lt;HEAD&gt;                                         </a:t>
            </a:r>
            <a:b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</a:b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&lt;TITLE&gt;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一个 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HTML 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的例子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&lt;/TITLE&gt;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&lt;/HEAD&gt;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&lt;H1&gt;HTML 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很容易掌握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&lt;/H1&gt;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这是第一个段落。虽然很</a:t>
            </a:r>
          </a:p>
          <a:p>
            <a:pPr>
              <a:lnSpc>
                <a:spcPct val="110000"/>
              </a:lnSpc>
            </a:pP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       短，但它仍是一个段落。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这是第二个段落。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&lt;/HTML&gt;</a:t>
            </a:r>
          </a:p>
        </p:txBody>
      </p:sp>
      <p:grpSp>
        <p:nvGrpSpPr>
          <p:cNvPr id="66564" name="Group 9"/>
          <p:cNvGrpSpPr>
            <a:grpSpLocks/>
          </p:cNvGrpSpPr>
          <p:nvPr/>
        </p:nvGrpSpPr>
        <p:grpSpPr bwMode="auto">
          <a:xfrm>
            <a:off x="1619251" y="1211264"/>
            <a:ext cx="3952881" cy="400424"/>
            <a:chOff x="1156" y="661"/>
            <a:chExt cx="5418" cy="336"/>
          </a:xfrm>
        </p:grpSpPr>
        <p:sp>
          <p:nvSpPr>
            <p:cNvPr id="89092" name="Text Box 5"/>
            <p:cNvSpPr txBox="1">
              <a:spLocks noChangeArrowheads="1"/>
            </p:cNvSpPr>
            <p:nvPr/>
          </p:nvSpPr>
          <p:spPr bwMode="auto">
            <a:xfrm>
              <a:off x="3739" y="661"/>
              <a:ext cx="2835" cy="33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u="none" dirty="0">
                  <a:solidFill>
                    <a:schemeClr val="tx2">
                      <a:lumMod val="50000"/>
                    </a:schemeClr>
                  </a:solidFill>
                  <a:ea typeface="黑体" pitchFamily="2" charset="-122"/>
                </a:rPr>
                <a:t>HTML </a:t>
              </a:r>
              <a:r>
                <a:rPr lang="zh-CN" altLang="en-US" sz="2000" u="none" dirty="0">
                  <a:solidFill>
                    <a:schemeClr val="tx2">
                      <a:lumMod val="50000"/>
                    </a:schemeClr>
                  </a:solidFill>
                  <a:ea typeface="黑体" pitchFamily="2" charset="-122"/>
                </a:rPr>
                <a:t>文档开始</a:t>
              </a:r>
            </a:p>
          </p:txBody>
        </p:sp>
        <p:sp>
          <p:nvSpPr>
            <p:cNvPr id="89093" name="Line 6"/>
            <p:cNvSpPr>
              <a:spLocks noChangeShapeType="1"/>
            </p:cNvSpPr>
            <p:nvPr/>
          </p:nvSpPr>
          <p:spPr bwMode="auto">
            <a:xfrm flipH="1">
              <a:off x="1156" y="832"/>
              <a:ext cx="2594" cy="1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38188"/>
            <a:ext cx="3889375" cy="466725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HTML </a:t>
            </a:r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文档中标签的用法</a:t>
            </a:r>
            <a:r>
              <a:rPr lang="zh-CN" altLang="en-US" sz="2400" smtClean="0"/>
              <a:t> </a:t>
            </a:r>
          </a:p>
        </p:txBody>
      </p:sp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374650" y="1171575"/>
            <a:ext cx="84455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&lt;HTML&gt;                                          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&lt;HEAD&gt;                                         </a:t>
            </a:r>
            <a:b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</a:b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&lt;TITLE&gt;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一个 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HTML 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的例子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&lt;/TITLE&gt;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&lt;/HEAD&gt;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&lt;H1&gt;HTML 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很容易掌握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&lt;/H1&gt;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这是第一个段落。虽然很</a:t>
            </a:r>
          </a:p>
          <a:p>
            <a:pPr>
              <a:lnSpc>
                <a:spcPct val="110000"/>
              </a:lnSpc>
            </a:pP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       短，但它仍是一个段落。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这是第二个段落。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&lt;/HTML&gt;</a:t>
            </a:r>
          </a:p>
        </p:txBody>
      </p:sp>
      <p:grpSp>
        <p:nvGrpSpPr>
          <p:cNvPr id="65539" name="Group 7"/>
          <p:cNvGrpSpPr>
            <a:grpSpLocks/>
          </p:cNvGrpSpPr>
          <p:nvPr/>
        </p:nvGrpSpPr>
        <p:grpSpPr bwMode="auto">
          <a:xfrm>
            <a:off x="1547813" y="1492250"/>
            <a:ext cx="3524635" cy="400050"/>
            <a:chOff x="1202" y="692"/>
            <a:chExt cx="4379" cy="252"/>
          </a:xfrm>
        </p:grpSpPr>
        <p:sp>
          <p:nvSpPr>
            <p:cNvPr id="65540" name="Text Box 5"/>
            <p:cNvSpPr txBox="1">
              <a:spLocks noChangeArrowheads="1"/>
            </p:cNvSpPr>
            <p:nvPr/>
          </p:nvSpPr>
          <p:spPr bwMode="auto">
            <a:xfrm>
              <a:off x="4038" y="692"/>
              <a:ext cx="1543" cy="25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u="none" dirty="0">
                  <a:solidFill>
                    <a:schemeClr val="tx2">
                      <a:lumMod val="50000"/>
                    </a:schemeClr>
                  </a:solidFill>
                  <a:latin typeface="Tahoma" pitchFamily="34" charset="0"/>
                  <a:ea typeface="黑体" pitchFamily="2" charset="-122"/>
                </a:rPr>
                <a:t>首部开始</a:t>
              </a:r>
              <a:endParaRPr lang="zh-CN" altLang="en-US" sz="2000" u="none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65541" name="Line 6"/>
            <p:cNvSpPr>
              <a:spLocks noChangeShapeType="1"/>
            </p:cNvSpPr>
            <p:nvPr/>
          </p:nvSpPr>
          <p:spPr bwMode="auto">
            <a:xfrm flipH="1">
              <a:off x="1202" y="838"/>
              <a:ext cx="2839" cy="1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38188"/>
            <a:ext cx="3889375" cy="466725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HTML </a:t>
            </a:r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文档中标签的用法</a:t>
            </a:r>
            <a:r>
              <a:rPr lang="zh-CN" altLang="en-US" sz="2400" smtClean="0"/>
              <a:t> </a:t>
            </a:r>
          </a:p>
        </p:txBody>
      </p:sp>
      <p:sp>
        <p:nvSpPr>
          <p:cNvPr id="67586" name="Text Box 4"/>
          <p:cNvSpPr txBox="1">
            <a:spLocks noChangeArrowheads="1"/>
          </p:cNvSpPr>
          <p:nvPr/>
        </p:nvSpPr>
        <p:spPr bwMode="auto">
          <a:xfrm>
            <a:off x="374650" y="1171575"/>
            <a:ext cx="84455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&lt;HTML&gt;                                          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&lt;HEAD&gt;                                         </a:t>
            </a:r>
            <a:b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</a:b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&lt;TITLE&gt;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一个 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HTML 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的例子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&lt;/TITLE&gt;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&lt;/HEAD&gt;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&lt;H1&gt;HTML 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很容易掌握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&lt;/H1&gt;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这是第一个段落。虽然很</a:t>
            </a:r>
          </a:p>
          <a:p>
            <a:pPr>
              <a:lnSpc>
                <a:spcPct val="110000"/>
              </a:lnSpc>
            </a:pP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       短，但它仍是一个段落。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      &lt;P&gt;</a:t>
            </a:r>
            <a:r>
              <a:rPr lang="zh-CN" altLang="en-US" sz="2000" b="0" u="none">
                <a:solidFill>
                  <a:srgbClr val="333399"/>
                </a:solidFill>
                <a:ea typeface="黑体" pitchFamily="2" charset="-122"/>
              </a:rPr>
              <a:t>这是第二个段落。</a:t>
            </a: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&lt;/P&gt;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&lt;/BODY&gt;</a:t>
            </a:r>
          </a:p>
          <a:p>
            <a:pPr>
              <a:lnSpc>
                <a:spcPct val="110000"/>
              </a:lnSpc>
            </a:pPr>
            <a:r>
              <a:rPr lang="en-US" altLang="zh-CN" sz="2000" b="0" u="none">
                <a:solidFill>
                  <a:srgbClr val="333399"/>
                </a:solidFill>
                <a:ea typeface="黑体" pitchFamily="2" charset="-122"/>
              </a:rPr>
              <a:t>&lt;/HTML&gt;</a:t>
            </a:r>
          </a:p>
        </p:txBody>
      </p:sp>
      <p:sp>
        <p:nvSpPr>
          <p:cNvPr id="67587" name="Rectangle 8"/>
          <p:cNvSpPr>
            <a:spLocks noChangeArrowheads="1"/>
          </p:cNvSpPr>
          <p:nvPr/>
        </p:nvSpPr>
        <p:spPr bwMode="auto">
          <a:xfrm>
            <a:off x="1844675" y="1873250"/>
            <a:ext cx="2160588" cy="3921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>
              <a:solidFill>
                <a:schemeClr val="tx1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4787900" y="1131888"/>
            <a:ext cx="697627" cy="400110"/>
          </a:xfrm>
          <a:prstGeom prst="rect">
            <a:avLst/>
          </a:prstGeom>
          <a:solidFill>
            <a:srgbClr val="FFFF99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u="none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黑体" pitchFamily="2" charset="-122"/>
              </a:rPr>
              <a:t>标题</a:t>
            </a:r>
            <a:endParaRPr lang="zh-CN" altLang="en-US" sz="2000" u="none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67589" name="Freeform 6"/>
          <p:cNvSpPr>
            <a:spLocks/>
          </p:cNvSpPr>
          <p:nvPr/>
        </p:nvSpPr>
        <p:spPr bwMode="auto">
          <a:xfrm>
            <a:off x="3779838" y="1420813"/>
            <a:ext cx="987425" cy="436562"/>
          </a:xfrm>
          <a:custGeom>
            <a:avLst/>
            <a:gdLst>
              <a:gd name="T0" fmla="*/ 1567537843 w 923"/>
              <a:gd name="T1" fmla="*/ 0 h 366"/>
              <a:gd name="T2" fmla="*/ 0 w 923"/>
              <a:gd name="T3" fmla="*/ 519941739 h 366"/>
              <a:gd name="T4" fmla="*/ 0 60000 65536"/>
              <a:gd name="T5" fmla="*/ 0 60000 65536"/>
              <a:gd name="T6" fmla="*/ 0 w 923"/>
              <a:gd name="T7" fmla="*/ 0 h 366"/>
              <a:gd name="T8" fmla="*/ 923 w 923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3" h="366">
                <a:moveTo>
                  <a:pt x="923" y="0"/>
                </a:moveTo>
                <a:lnTo>
                  <a:pt x="0" y="366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继续教育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继续教育</Template>
  <TotalTime>8545</TotalTime>
  <Words>951</Words>
  <Application>Microsoft Office PowerPoint</Application>
  <PresentationFormat>自定义</PresentationFormat>
  <Paragraphs>269</Paragraphs>
  <Slides>22</Slides>
  <Notes>16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继续教育</vt:lpstr>
      <vt:lpstr>Visio</vt:lpstr>
      <vt:lpstr>计算机网络技术</vt:lpstr>
      <vt:lpstr>幻灯片 2</vt:lpstr>
      <vt:lpstr>一、HTML：HyperText Markup Language </vt:lpstr>
      <vt:lpstr>幻灯片 4</vt:lpstr>
      <vt:lpstr>幻灯片 5</vt:lpstr>
      <vt:lpstr>一个Web文档的例子</vt:lpstr>
      <vt:lpstr>HTML 文档中标签的用法 </vt:lpstr>
      <vt:lpstr>HTML 文档中标签的用法 </vt:lpstr>
      <vt:lpstr>HTML 文档中标签的用法 </vt:lpstr>
      <vt:lpstr>HTML 文档中标签的用法 </vt:lpstr>
      <vt:lpstr>HTML 文档中标签的用法 </vt:lpstr>
      <vt:lpstr>HTML 文档中标签的用法 </vt:lpstr>
      <vt:lpstr>HTML 文档中标签的用法 </vt:lpstr>
      <vt:lpstr>HTML 文档中标签的用法 </vt:lpstr>
      <vt:lpstr>HTML 文档中标签的用法 </vt:lpstr>
      <vt:lpstr>HTML 文档中标签的用法 </vt:lpstr>
      <vt:lpstr>二、web文档类型 </vt:lpstr>
      <vt:lpstr>幻灯片 18</vt:lpstr>
      <vt:lpstr>不存在预定义的格式，用户浏览器请求时由服务器动态创建。</vt:lpstr>
      <vt:lpstr>应用程序需要在客户端运行。</vt:lpstr>
      <vt:lpstr>幻灯片 21</vt:lpstr>
      <vt:lpstr>Web浏览器的结构</vt:lpstr>
    </vt:vector>
  </TitlesOfParts>
  <Company>tonecom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文件传输协议（一）</dc:title>
  <dc:creator>xjd</dc:creator>
  <cp:lastModifiedBy>微软用户</cp:lastModifiedBy>
  <cp:revision>1035</cp:revision>
  <cp:lastPrinted>1999-06-03T07:41:47Z</cp:lastPrinted>
  <dcterms:created xsi:type="dcterms:W3CDTF">1999-05-31T06:37:31Z</dcterms:created>
  <dcterms:modified xsi:type="dcterms:W3CDTF">2014-05-06T07:36:07Z</dcterms:modified>
</cp:coreProperties>
</file>